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wma" ContentType="audio/x-ms-wma"/>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33"/>
  </p:handoutMasterIdLst>
  <p:sldIdLst>
    <p:sldId id="256" r:id="rId2"/>
    <p:sldId id="257" r:id="rId3"/>
    <p:sldId id="258" r:id="rId4"/>
    <p:sldId id="288" r:id="rId5"/>
    <p:sldId id="261" r:id="rId6"/>
    <p:sldId id="286" r:id="rId7"/>
    <p:sldId id="262" r:id="rId8"/>
    <p:sldId id="263" r:id="rId9"/>
    <p:sldId id="264" r:id="rId10"/>
    <p:sldId id="289" r:id="rId11"/>
    <p:sldId id="266" r:id="rId12"/>
    <p:sldId id="281" r:id="rId13"/>
    <p:sldId id="290" r:id="rId14"/>
    <p:sldId id="267" r:id="rId15"/>
    <p:sldId id="282" r:id="rId16"/>
    <p:sldId id="291" r:id="rId17"/>
    <p:sldId id="271" r:id="rId18"/>
    <p:sldId id="284" r:id="rId19"/>
    <p:sldId id="292" r:id="rId20"/>
    <p:sldId id="272" r:id="rId21"/>
    <p:sldId id="283" r:id="rId22"/>
    <p:sldId id="293" r:id="rId23"/>
    <p:sldId id="273" r:id="rId24"/>
    <p:sldId id="285" r:id="rId25"/>
    <p:sldId id="269" r:id="rId26"/>
    <p:sldId id="274" r:id="rId27"/>
    <p:sldId id="276" r:id="rId28"/>
    <p:sldId id="277" r:id="rId29"/>
    <p:sldId id="279" r:id="rId30"/>
    <p:sldId id="278" r:id="rId31"/>
    <p:sldId id="287" r:id="rId3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CCFF"/>
    <a:srgbClr val="FF0000"/>
    <a:srgbClr val="993300"/>
    <a:srgbClr val="9933FF"/>
    <a:srgbClr val="0099FF"/>
    <a:srgbClr val="FF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11" autoAdjust="0"/>
    <p:restoredTop sz="94660"/>
  </p:normalViewPr>
  <p:slideViewPr>
    <p:cSldViewPr>
      <p:cViewPr varScale="1">
        <p:scale>
          <a:sx n="76" d="100"/>
          <a:sy n="76" d="100"/>
        </p:scale>
        <p:origin x="-552"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endParaRPr 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460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en-US"/>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A08AC59E-507A-4298-9E09-ECB07C1B69D3}" type="slidenum">
              <a:rPr lang="en-US"/>
              <a:pPr/>
              <a:t>‹#›</a:t>
            </a:fld>
            <a:endParaRPr lang="en-US"/>
          </a:p>
        </p:txBody>
      </p:sp>
    </p:spTree>
    <p:extLst>
      <p:ext uri="{BB962C8B-B14F-4D97-AF65-F5344CB8AC3E}">
        <p14:creationId xmlns:p14="http://schemas.microsoft.com/office/powerpoint/2010/main" val="21492613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524000"/>
            <a:ext cx="7772400" cy="1143000"/>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2766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124" name="Rectangle 4"/>
          <p:cNvSpPr>
            <a:spLocks noGrp="1" noChangeArrowheads="1"/>
          </p:cNvSpPr>
          <p:nvPr>
            <p:ph type="dt" sz="half" idx="2"/>
          </p:nvPr>
        </p:nvSpPr>
        <p:spPr/>
        <p:txBody>
          <a:bodyPr/>
          <a:lstStyle>
            <a:lvl1pPr>
              <a:defRPr>
                <a:solidFill>
                  <a:srgbClr val="578963"/>
                </a:solidFill>
              </a:defRPr>
            </a:lvl1pPr>
          </a:lstStyle>
          <a:p>
            <a:endParaRPr lang="en-US"/>
          </a:p>
        </p:txBody>
      </p:sp>
      <p:sp>
        <p:nvSpPr>
          <p:cNvPr id="5125" name="Rectangle 5"/>
          <p:cNvSpPr>
            <a:spLocks noGrp="1" noChangeArrowheads="1"/>
          </p:cNvSpPr>
          <p:nvPr>
            <p:ph type="ftr" sz="quarter" idx="3"/>
          </p:nvPr>
        </p:nvSpPr>
        <p:spPr/>
        <p:txBody>
          <a:bodyPr/>
          <a:lstStyle>
            <a:lvl1pPr>
              <a:defRPr>
                <a:solidFill>
                  <a:srgbClr val="578963"/>
                </a:solidFill>
              </a:defRPr>
            </a:lvl1pPr>
          </a:lstStyle>
          <a:p>
            <a:endParaRPr lang="en-US"/>
          </a:p>
        </p:txBody>
      </p:sp>
      <p:sp>
        <p:nvSpPr>
          <p:cNvPr id="5126" name="Rectangle 6"/>
          <p:cNvSpPr>
            <a:spLocks noGrp="1" noChangeArrowheads="1"/>
          </p:cNvSpPr>
          <p:nvPr>
            <p:ph type="sldNum" sz="quarter" idx="4"/>
          </p:nvPr>
        </p:nvSpPr>
        <p:spPr/>
        <p:txBody>
          <a:bodyPr/>
          <a:lstStyle>
            <a:lvl1pPr>
              <a:defRPr>
                <a:solidFill>
                  <a:srgbClr val="578963"/>
                </a:solidFill>
              </a:defRPr>
            </a:lvl1pPr>
          </a:lstStyle>
          <a:p>
            <a:fld id="{EE071D87-B973-4F82-B210-7BF9A81CFA13}" type="slidenum">
              <a:rPr lang="en-US"/>
              <a:pPr/>
              <a:t>‹#›</a:t>
            </a:fld>
            <a:endParaRPr lang="en-US"/>
          </a:p>
        </p:txBody>
      </p:sp>
    </p:spTree>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476FFB-29E0-45B6-9030-4A8E16E8D8F2}" type="slidenum">
              <a:rPr lang="en-US"/>
              <a:pPr/>
              <a:t>‹#›</a:t>
            </a:fld>
            <a:endParaRPr lang="en-US"/>
          </a:p>
        </p:txBody>
      </p:sp>
    </p:spTree>
  </p:cSld>
  <p:clrMapOvr>
    <a:masterClrMapping/>
  </p:clrMapOvr>
  <p:transition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10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ABC2C5-484E-4D14-983A-1CFE8F12E27E}" type="slidenum">
              <a:rPr lang="en-US"/>
              <a:pPr/>
              <a:t>‹#›</a:t>
            </a:fld>
            <a:endParaRPr lang="en-US"/>
          </a:p>
        </p:txBody>
      </p:sp>
    </p:spTree>
  </p:cSld>
  <p:clrMapOvr>
    <a:masterClrMapping/>
  </p:clrMapOvr>
  <p:transition advClick="0"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676400"/>
            <a:ext cx="7772400" cy="43434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F9FF972F-FD76-4018-8DA7-407E246687E3}" type="slidenum">
              <a:rPr lang="en-US"/>
              <a:pPr/>
              <a:t>‹#›</a:t>
            </a:fld>
            <a:endParaRPr lang="en-US"/>
          </a:p>
        </p:txBody>
      </p:sp>
    </p:spTree>
  </p:cSld>
  <p:clrMapOvr>
    <a:masterClrMapping/>
  </p:clrMapOvr>
  <p:transition advClick="0" advTm="1000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764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9C77A17-08D0-424B-8804-C21A7630CC03}" type="slidenum">
              <a:rPr lang="en-US"/>
              <a:pPr/>
              <a:t>‹#›</a:t>
            </a:fld>
            <a:endParaRPr lang="en-US"/>
          </a:p>
        </p:txBody>
      </p:sp>
    </p:spTree>
  </p:cSld>
  <p:clrMapOvr>
    <a:masterClrMapping/>
  </p:clrMapOvr>
  <p:transition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809DB7-9797-4A06-B879-CE457F0A62DE}" type="slidenum">
              <a:rPr lang="en-US"/>
              <a:pPr/>
              <a:t>‹#›</a:t>
            </a:fld>
            <a:endParaRPr lang="en-US"/>
          </a:p>
        </p:txBody>
      </p:sp>
    </p:spTree>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59BA2-CE91-40EC-B840-14CDEE77FE91}" type="slidenum">
              <a:rPr lang="en-US"/>
              <a:pPr/>
              <a:t>‹#›</a:t>
            </a:fld>
            <a:endParaRPr lang="en-US"/>
          </a:p>
        </p:txBody>
      </p:sp>
    </p:spTree>
  </p:cSld>
  <p:clrMapOvr>
    <a:masterClrMapping/>
  </p:clrMapOvr>
  <p:transition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5B9275-3A8A-4E2A-82C8-021A3F1AEDAA}" type="slidenum">
              <a:rPr lang="en-US"/>
              <a:pPr/>
              <a:t>‹#›</a:t>
            </a:fld>
            <a:endParaRPr lang="en-US"/>
          </a:p>
        </p:txBody>
      </p:sp>
    </p:spTree>
  </p:cSld>
  <p:clrMapOvr>
    <a:masterClrMapping/>
  </p:clrMapOvr>
  <p:transition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7AE957-E9CA-4D24-A7C3-755DF596BE10}" type="slidenum">
              <a:rPr lang="en-US"/>
              <a:pPr/>
              <a:t>‹#›</a:t>
            </a:fld>
            <a:endParaRPr lang="en-US"/>
          </a:p>
        </p:txBody>
      </p:sp>
    </p:spTree>
  </p:cSld>
  <p:clrMapOvr>
    <a:masterClrMapping/>
  </p:clrMapOvr>
  <p:transition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65325A-67CF-4E53-95A9-5A9C59FF4CFC}" type="slidenum">
              <a:rPr lang="en-US"/>
              <a:pPr/>
              <a:t>‹#›</a:t>
            </a:fld>
            <a:endParaRPr lang="en-US"/>
          </a:p>
        </p:txBody>
      </p:sp>
    </p:spTree>
  </p:cSld>
  <p:clrMapOvr>
    <a:masterClrMapping/>
  </p:clrMapOvr>
  <p:transition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0E0A01A-1620-48EE-9388-DCB653F6600E}" type="slidenum">
              <a:rPr lang="en-US"/>
              <a:pPr/>
              <a:t>‹#›</a:t>
            </a:fld>
            <a:endParaRPr lang="en-US"/>
          </a:p>
        </p:txBody>
      </p:sp>
    </p:spTree>
  </p:cSld>
  <p:clrMapOvr>
    <a:masterClrMapping/>
  </p:clrMapOvr>
  <p:transition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C6E91C-95C5-4F25-BF86-4F3AB8E00539}" type="slidenum">
              <a:rPr lang="en-US"/>
              <a:pPr/>
              <a:t>‹#›</a:t>
            </a:fld>
            <a:endParaRPr lang="en-US"/>
          </a:p>
        </p:txBody>
      </p:sp>
    </p:spTree>
  </p:cSld>
  <p:clrMapOvr>
    <a:masterClrMapping/>
  </p:clrMapOvr>
  <p:transition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0B5EF7-0113-49C5-AE8A-E35794A0E5E6}" type="slidenum">
              <a:rPr lang="en-US"/>
              <a:pPr/>
              <a:t>‹#›</a:t>
            </a:fld>
            <a:endParaRPr lang="en-US"/>
          </a:p>
        </p:txBody>
      </p:sp>
    </p:spTree>
  </p:cSld>
  <p:clrMapOvr>
    <a:masterClrMapping/>
  </p:clrMapOvr>
  <p:transition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381000"/>
            <a:ext cx="77724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762000" y="16764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endParaRPr 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fld id="{8A27662F-8F4D-4671-9E3A-120F501A6CF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advClick="0" advTm="1000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ma"/><Relationship Id="rId7" Type="http://schemas.openxmlformats.org/officeDocument/2006/relationships/image" Target="../media/image3.jpeg"/><Relationship Id="rId2" Type="http://schemas.microsoft.com/office/2007/relationships/media" Target="../media/media1.wma"/><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4.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4.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4.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4.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4.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videposters.ru/static/images/510x510-15080/Roger-Marshutz-Elvis-Presley.jp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png"/><Relationship Id="rId5" Type="http://schemas.openxmlformats.org/officeDocument/2006/relationships/image" Target="../media/image24.gif"/><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hyperlink" Target="http://images.google.com/imgres?imgurl=http://www.samlitzinger.com/images/socrates.jpg&amp;imgrefurl=http://www.samlitzinger.com/Good_Ideas.html&amp;usg=__iK7etKIosXLw4n8Ms0CetKZu6Qs=&amp;h=511&amp;w=340&amp;sz=18&amp;hl=en&amp;start=6&amp;tbnid=gxrV1asi5FYYuM:&amp;tbnh=131&amp;tbnw=87&amp;prev=/images?q%3Dsocrates%26gbv%3D2%26ndsp%3D20%26hl%3Den%26safe%3Doff%26sa%3DN" TargetMode="External"/><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hyperlink" Target="http://images.google.com/imgres?imgurl=http://www.cooperativeindividualism.org/marx-karl.jpg&amp;imgrefurl=http://www.cooperativeindividualism.org/authors_13.html&amp;usg=__AWuAUyCL3PGUqP_U1YXC5-Nooc8=&amp;h=436&amp;w=320&amp;sz=8&amp;hl=en&amp;start=13&amp;tbnid=5g0pqcDxGPoWrM:&amp;tbnh=126&amp;tbnw=92&amp;prev=/images?q%3Dmarx%26gbv%3D2%26hl%3Den%26safe%3Doff" TargetMode="External"/><Relationship Id="rId5" Type="http://schemas.openxmlformats.org/officeDocument/2006/relationships/image" Target="../media/image7.jpeg"/><Relationship Id="rId10" Type="http://schemas.openxmlformats.org/officeDocument/2006/relationships/image" Target="../media/image4.png"/><Relationship Id="rId4" Type="http://schemas.openxmlformats.org/officeDocument/2006/relationships/image" Target="../media/image6.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com/imgres?imgurl=http://artfiles.art.com/images/-/Elvis-Presley-Reading-the-Paper-in-London-1958-Print-C10365607.jpeg&amp;imgrefurl=http://www.myspace.com/chichisj&amp;usg=__Vsh-Fko_D28qmL9LQYy8I5N8Wt4=&amp;h=450&amp;w=352&amp;sz=29&amp;hl=en&amp;start=1&amp;tbnid=0e80lag2_UGxDM:&amp;tbnh=127&amp;tbnw=99&amp;prev=/images?q%3Delvis%2Bpresley%2Breading%26gbv%3D2%26ndsp%3D20%26hl%3Den%26safe%3Doff%26sa%3D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4.jpeg"/><Relationship Id="rId5" Type="http://schemas.openxmlformats.org/officeDocument/2006/relationships/hyperlink" Target="http://forgottenjournal.com/wp-content/uploads/2009/03/elvis-presley.jpg"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47800"/>
            <a:ext cx="7772400" cy="1143000"/>
          </a:xfrm>
        </p:spPr>
        <p:txBody>
          <a:bodyPr/>
          <a:lstStyle/>
          <a:p>
            <a:r>
              <a:rPr lang="en-US" sz="4000"/>
              <a:t>Philosophy:</a:t>
            </a:r>
            <a:br>
              <a:rPr lang="en-US" sz="4000"/>
            </a:br>
            <a:r>
              <a:rPr lang="en-US" sz="4000"/>
              <a:t>The ELVIS Model</a:t>
            </a:r>
          </a:p>
        </p:txBody>
      </p:sp>
      <p:sp>
        <p:nvSpPr>
          <p:cNvPr id="2051" name="Rectangle 3"/>
          <p:cNvSpPr>
            <a:spLocks noGrp="1" noChangeArrowheads="1"/>
          </p:cNvSpPr>
          <p:nvPr>
            <p:ph type="subTitle" idx="1"/>
          </p:nvPr>
        </p:nvSpPr>
        <p:spPr>
          <a:xfrm>
            <a:off x="1371600" y="3048000"/>
            <a:ext cx="6400800" cy="914400"/>
          </a:xfrm>
        </p:spPr>
        <p:txBody>
          <a:bodyPr/>
          <a:lstStyle/>
          <a:p>
            <a:r>
              <a:rPr lang="en-US" b="1" i="1" dirty="0">
                <a:solidFill>
                  <a:srgbClr val="FF3300"/>
                </a:solidFill>
              </a:rPr>
              <a:t>Doing it my way…</a:t>
            </a:r>
          </a:p>
          <a:p>
            <a:endParaRPr lang="en-US" b="1" i="1" dirty="0">
              <a:solidFill>
                <a:srgbClr val="FF3300"/>
              </a:solidFill>
            </a:endParaRPr>
          </a:p>
        </p:txBody>
      </p:sp>
      <p:graphicFrame>
        <p:nvGraphicFramePr>
          <p:cNvPr id="2052" name="Object 4"/>
          <p:cNvGraphicFramePr>
            <a:graphicFrameLocks noChangeAspect="1"/>
          </p:cNvGraphicFramePr>
          <p:nvPr/>
        </p:nvGraphicFramePr>
        <p:xfrm>
          <a:off x="7391400" y="304800"/>
          <a:ext cx="981075" cy="2362200"/>
        </p:xfrm>
        <a:graphic>
          <a:graphicData uri="http://schemas.openxmlformats.org/presentationml/2006/ole">
            <mc:AlternateContent xmlns:mc="http://schemas.openxmlformats.org/markup-compatibility/2006">
              <mc:Choice xmlns:v="urn:schemas-microsoft-com:vml" Requires="v">
                <p:oleObj spid="_x0000_s2057" r:id="rId5" imgW="1333440" imgH="3209760" progId="">
                  <p:embed/>
                </p:oleObj>
              </mc:Choice>
              <mc:Fallback>
                <p:oleObj r:id="rId5" imgW="1333440" imgH="320976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04800"/>
                        <a:ext cx="9810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6" descr="15-elvis-presley-081407"/>
          <p:cNvPicPr>
            <a:picLocks noChangeAspect="1" noChangeArrowheads="1"/>
          </p:cNvPicPr>
          <p:nvPr/>
        </p:nvPicPr>
        <p:blipFill>
          <a:blip r:embed="rId7" cstate="print"/>
          <a:srcRect/>
          <a:stretch>
            <a:fillRect/>
          </a:stretch>
        </p:blipFill>
        <p:spPr bwMode="auto">
          <a:xfrm>
            <a:off x="609600" y="4191000"/>
            <a:ext cx="2538413" cy="2247900"/>
          </a:xfrm>
          <a:prstGeom prst="rect">
            <a:avLst/>
          </a:prstGeom>
          <a:noFill/>
          <a:ln w="57150" cmpd="thinThick">
            <a:solidFill>
              <a:srgbClr val="FF00FF"/>
            </a:solidFill>
            <a:miter lim="800000"/>
            <a:headEnd/>
            <a:tailEnd/>
          </a:ln>
        </p:spPr>
      </p:pic>
      <p:sp>
        <p:nvSpPr>
          <p:cNvPr id="2057" name="Text Box 9"/>
          <p:cNvSpPr txBox="1">
            <a:spLocks noChangeArrowheads="1"/>
          </p:cNvSpPr>
          <p:nvPr/>
        </p:nvSpPr>
        <p:spPr bwMode="auto">
          <a:xfrm>
            <a:off x="4479925" y="4079875"/>
            <a:ext cx="3902075" cy="457200"/>
          </a:xfrm>
          <a:prstGeom prst="rect">
            <a:avLst/>
          </a:prstGeom>
          <a:noFill/>
          <a:ln w="12700" cap="sq">
            <a:noFill/>
            <a:miter lim="800000"/>
            <a:headEnd type="none" w="sm" len="sm"/>
            <a:tailEnd type="none" w="sm" len="sm"/>
          </a:ln>
          <a:effectLst/>
        </p:spPr>
        <p:txBody>
          <a:bodyPr>
            <a:spAutoFit/>
          </a:bodyPr>
          <a:lstStyle/>
          <a:p>
            <a:endParaRPr lang="en-US"/>
          </a:p>
        </p:txBody>
      </p:sp>
      <p:sp>
        <p:nvSpPr>
          <p:cNvPr id="2060" name="Rectangle 12"/>
          <p:cNvSpPr>
            <a:spLocks noChangeArrowheads="1"/>
          </p:cNvSpPr>
          <p:nvPr/>
        </p:nvSpPr>
        <p:spPr bwMode="auto">
          <a:xfrm>
            <a:off x="4038600" y="4953000"/>
            <a:ext cx="4648200" cy="1066800"/>
          </a:xfrm>
          <a:prstGeom prst="rect">
            <a:avLst/>
          </a:prstGeom>
          <a:noFill/>
          <a:ln w="9525">
            <a:noFill/>
            <a:miter lim="800000"/>
            <a:headEnd/>
            <a:tailEnd/>
          </a:ln>
        </p:spPr>
        <p:txBody>
          <a:bodyPr/>
          <a:lstStyle/>
          <a:p>
            <a:pPr>
              <a:spcBef>
                <a:spcPct val="20000"/>
              </a:spcBef>
              <a:buClr>
                <a:schemeClr val="bg2"/>
              </a:buClr>
              <a:buFont typeface="Monotype Sorts" pitchFamily="2" charset="2"/>
              <a:buNone/>
            </a:pPr>
            <a:r>
              <a:rPr kumimoji="1" lang="en-US" sz="1600" b="1" dirty="0">
                <a:solidFill>
                  <a:srgbClr val="6600FF"/>
                </a:solidFill>
              </a:rPr>
              <a:t>by</a:t>
            </a:r>
          </a:p>
          <a:p>
            <a:pPr>
              <a:spcBef>
                <a:spcPct val="20000"/>
              </a:spcBef>
              <a:buClr>
                <a:schemeClr val="bg2"/>
              </a:buClr>
              <a:buFont typeface="Monotype Sorts" pitchFamily="2" charset="2"/>
              <a:buNone/>
            </a:pPr>
            <a:r>
              <a:rPr kumimoji="1" lang="en-US" sz="1600" b="1" dirty="0">
                <a:solidFill>
                  <a:srgbClr val="6600FF"/>
                </a:solidFill>
              </a:rPr>
              <a:t>Gary J. Conti</a:t>
            </a:r>
          </a:p>
          <a:p>
            <a:pPr>
              <a:spcBef>
                <a:spcPct val="20000"/>
              </a:spcBef>
              <a:buClr>
                <a:schemeClr val="bg2"/>
              </a:buClr>
              <a:buFont typeface="Monotype Sorts" pitchFamily="2" charset="2"/>
              <a:buNone/>
            </a:pPr>
            <a:endParaRPr kumimoji="1" lang="en-US" sz="2000" b="1" dirty="0">
              <a:solidFill>
                <a:srgbClr val="6600FF"/>
              </a:solidFill>
            </a:endParaRPr>
          </a:p>
        </p:txBody>
      </p:sp>
      <p:pic>
        <p:nvPicPr>
          <p:cNvPr id="2062" name="Picture 14">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cstate="print"/>
          <a:srcRect/>
          <a:stretch>
            <a:fillRect/>
          </a:stretch>
        </p:blipFill>
        <p:spPr bwMode="auto">
          <a:xfrm>
            <a:off x="4953000" y="6172200"/>
            <a:ext cx="244475" cy="24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0" fill="hold"/>
                                        <p:tgtEl>
                                          <p:spTgt spid="20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b="1">
                <a:solidFill>
                  <a:srgbClr val="FF00FF"/>
                </a:solidFill>
              </a:rPr>
              <a:t>Elvis Advises…</a:t>
            </a:r>
          </a:p>
        </p:txBody>
      </p:sp>
      <p:sp>
        <p:nvSpPr>
          <p:cNvPr id="51203" name="Rectangle 3"/>
          <p:cNvSpPr>
            <a:spLocks noGrp="1" noChangeArrowheads="1"/>
          </p:cNvSpPr>
          <p:nvPr>
            <p:ph type="body" idx="1"/>
          </p:nvPr>
        </p:nvSpPr>
        <p:spPr>
          <a:xfrm>
            <a:off x="457200" y="1295400"/>
            <a:ext cx="8382000" cy="4343400"/>
          </a:xfrm>
        </p:spPr>
        <p:txBody>
          <a:bodyPr/>
          <a:lstStyle/>
          <a:p>
            <a:r>
              <a:rPr lang="en-US"/>
              <a:t>What does Elvis have to tell us about the importance of:</a:t>
            </a:r>
          </a:p>
          <a:p>
            <a:pPr lvl="1"/>
            <a:r>
              <a:rPr lang="en-US"/>
              <a:t>Emotions</a:t>
            </a:r>
          </a:p>
          <a:p>
            <a:pPr lvl="1"/>
            <a:r>
              <a:rPr lang="en-US"/>
              <a:t>Perceptions</a:t>
            </a:r>
          </a:p>
        </p:txBody>
      </p:sp>
      <p:pic>
        <p:nvPicPr>
          <p:cNvPr id="51204" name="Picture 4" descr="Elvis Presley Poster Card"/>
          <p:cNvPicPr>
            <a:picLocks noChangeAspect="1" noChangeArrowheads="1"/>
          </p:cNvPicPr>
          <p:nvPr/>
        </p:nvPicPr>
        <p:blipFill>
          <a:blip r:embed="rId2" cstate="print"/>
          <a:srcRect/>
          <a:stretch>
            <a:fillRect/>
          </a:stretch>
        </p:blipFill>
        <p:spPr bwMode="auto">
          <a:xfrm>
            <a:off x="3810000" y="38100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81000"/>
            <a:ext cx="7772400" cy="990600"/>
          </a:xfrm>
        </p:spPr>
        <p:txBody>
          <a:bodyPr/>
          <a:lstStyle/>
          <a:p>
            <a:r>
              <a:rPr lang="en-US" sz="4000"/>
              <a:t>Emotional: Humanism</a:t>
            </a:r>
            <a:br>
              <a:rPr lang="en-US" sz="4000"/>
            </a:br>
            <a:endParaRPr lang="en-US" sz="2800" i="1">
              <a:solidFill>
                <a:srgbClr val="F61B16"/>
              </a:solidFill>
            </a:endParaRPr>
          </a:p>
        </p:txBody>
      </p:sp>
      <p:sp>
        <p:nvSpPr>
          <p:cNvPr id="20483" name="Rectangle 3"/>
          <p:cNvSpPr>
            <a:spLocks noGrp="1" noChangeArrowheads="1"/>
          </p:cNvSpPr>
          <p:nvPr>
            <p:ph type="body" idx="1"/>
          </p:nvPr>
        </p:nvSpPr>
        <p:spPr>
          <a:xfrm>
            <a:off x="838200" y="1295400"/>
            <a:ext cx="7924800" cy="4648200"/>
          </a:xfrm>
        </p:spPr>
        <p:txBody>
          <a:bodyPr/>
          <a:lstStyle/>
          <a:p>
            <a:r>
              <a:rPr lang="en-US"/>
              <a:t>What is Elvis telling us about emotions?</a:t>
            </a:r>
          </a:p>
        </p:txBody>
      </p:sp>
      <p:pic>
        <p:nvPicPr>
          <p:cNvPr id="20485" name="Picture 5" descr="Elvis-E-004F"/>
          <p:cNvPicPr>
            <a:picLocks noChangeAspect="1" noChangeArrowheads="1"/>
          </p:cNvPicPr>
          <p:nvPr/>
        </p:nvPicPr>
        <p:blipFill>
          <a:blip r:embed="rId4" cstate="print"/>
          <a:srcRect/>
          <a:stretch>
            <a:fillRect/>
          </a:stretch>
        </p:blipFill>
        <p:spPr bwMode="auto">
          <a:xfrm>
            <a:off x="3048000" y="2743200"/>
            <a:ext cx="2819400" cy="2362200"/>
          </a:xfrm>
          <a:prstGeom prst="rect">
            <a:avLst/>
          </a:prstGeom>
          <a:noFill/>
          <a:ln w="57150" cmpd="thinThick">
            <a:solidFill>
              <a:srgbClr val="FF00FF"/>
            </a:solidFill>
            <a:miter lim="800000"/>
            <a:headEnd/>
            <a:tailEnd/>
          </a:ln>
        </p:spPr>
      </p:pic>
      <p:pic>
        <p:nvPicPr>
          <p:cNvPr id="20488"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648200" y="5943600"/>
            <a:ext cx="244475" cy="244475"/>
          </a:xfrm>
          <a:prstGeom prst="rect">
            <a:avLst/>
          </a:prstGeom>
          <a:noFill/>
        </p:spPr>
      </p:pic>
    </p:spTree>
  </p:cSld>
  <p:clrMapOvr>
    <a:masterClrMapping/>
  </p:clrMapOvr>
  <p:transition advClick="0"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33" fill="hold"/>
                                        <p:tgtEl>
                                          <p:spTgt spid="204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48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381000"/>
            <a:ext cx="7772400" cy="1143000"/>
          </a:xfrm>
        </p:spPr>
        <p:txBody>
          <a:bodyPr/>
          <a:lstStyle/>
          <a:p>
            <a:r>
              <a:rPr lang="en-US" sz="4000"/>
              <a:t>Emotional: Humanism</a:t>
            </a:r>
            <a:br>
              <a:rPr lang="en-US" sz="4000"/>
            </a:br>
            <a:r>
              <a:rPr lang="en-US" sz="2800" i="1">
                <a:solidFill>
                  <a:srgbClr val="F61B16"/>
                </a:solidFill>
              </a:rPr>
              <a:t>Individuals are always in transition</a:t>
            </a:r>
          </a:p>
        </p:txBody>
      </p:sp>
      <p:sp>
        <p:nvSpPr>
          <p:cNvPr id="40963" name="Rectangle 3"/>
          <p:cNvSpPr>
            <a:spLocks noGrp="1" noChangeArrowheads="1"/>
          </p:cNvSpPr>
          <p:nvPr>
            <p:ph type="body" idx="1"/>
          </p:nvPr>
        </p:nvSpPr>
        <p:spPr>
          <a:xfrm>
            <a:off x="838200" y="1676400"/>
            <a:ext cx="7696200" cy="4648200"/>
          </a:xfrm>
        </p:spPr>
        <p:txBody>
          <a:bodyPr/>
          <a:lstStyle/>
          <a:p>
            <a:pPr>
              <a:lnSpc>
                <a:spcPct val="80000"/>
              </a:lnSpc>
            </a:pPr>
            <a:r>
              <a:rPr lang="en-US" sz="2800"/>
              <a:t>Focus on the individual</a:t>
            </a:r>
          </a:p>
          <a:p>
            <a:pPr>
              <a:lnSpc>
                <a:spcPct val="80000"/>
              </a:lnSpc>
            </a:pPr>
            <a:r>
              <a:rPr lang="en-US" sz="2800"/>
              <a:t>Constant need for choice</a:t>
            </a:r>
          </a:p>
          <a:p>
            <a:pPr>
              <a:lnSpc>
                <a:spcPct val="80000"/>
              </a:lnSpc>
            </a:pPr>
            <a:r>
              <a:rPr lang="en-US" sz="2800"/>
              <a:t>Aims</a:t>
            </a:r>
          </a:p>
          <a:p>
            <a:pPr lvl="1">
              <a:lnSpc>
                <a:spcPct val="80000"/>
              </a:lnSpc>
            </a:pPr>
            <a:r>
              <a:rPr lang="en-US" sz="2400"/>
              <a:t>Self-understanding</a:t>
            </a:r>
          </a:p>
          <a:p>
            <a:pPr lvl="1">
              <a:lnSpc>
                <a:spcPct val="80000"/>
              </a:lnSpc>
            </a:pPr>
            <a:r>
              <a:rPr lang="en-US" sz="2400"/>
              <a:t>Promote involvement in life</a:t>
            </a:r>
          </a:p>
          <a:p>
            <a:pPr lvl="1">
              <a:lnSpc>
                <a:spcPct val="80000"/>
              </a:lnSpc>
            </a:pPr>
            <a:r>
              <a:rPr lang="en-US" sz="2400"/>
              <a:t>Develop commitment to choices</a:t>
            </a:r>
          </a:p>
          <a:p>
            <a:pPr>
              <a:lnSpc>
                <a:spcPct val="80000"/>
              </a:lnSpc>
            </a:pPr>
            <a:r>
              <a:rPr lang="en-US" sz="2800"/>
              <a:t>Instructional process:</a:t>
            </a:r>
          </a:p>
          <a:p>
            <a:pPr lvl="1">
              <a:lnSpc>
                <a:spcPct val="80000"/>
              </a:lnSpc>
            </a:pPr>
            <a:r>
              <a:rPr lang="en-US" sz="2400"/>
              <a:t>Allow student options</a:t>
            </a:r>
          </a:p>
          <a:p>
            <a:pPr>
              <a:lnSpc>
                <a:spcPct val="80000"/>
              </a:lnSpc>
            </a:pPr>
            <a:r>
              <a:rPr lang="en-US" sz="2800"/>
              <a:t>Role of teacher</a:t>
            </a:r>
          </a:p>
          <a:p>
            <a:pPr lvl="1">
              <a:lnSpc>
                <a:spcPct val="80000"/>
              </a:lnSpc>
            </a:pPr>
            <a:r>
              <a:rPr lang="en-US" sz="2400"/>
              <a:t>To explore possibilities</a:t>
            </a:r>
          </a:p>
          <a:p>
            <a:pPr lvl="1">
              <a:lnSpc>
                <a:spcPct val="80000"/>
              </a:lnSpc>
            </a:pPr>
            <a:r>
              <a:rPr lang="en-US" sz="2400"/>
              <a:t>Facilitator</a:t>
            </a:r>
          </a:p>
        </p:txBody>
      </p:sp>
      <p:pic>
        <p:nvPicPr>
          <p:cNvPr id="40964" name="Picture 4" descr="Elvis-E-004F"/>
          <p:cNvPicPr>
            <a:picLocks noChangeAspect="1" noChangeArrowheads="1"/>
          </p:cNvPicPr>
          <p:nvPr/>
        </p:nvPicPr>
        <p:blipFill>
          <a:blip r:embed="rId2" cstate="print"/>
          <a:srcRect/>
          <a:stretch>
            <a:fillRect/>
          </a:stretch>
        </p:blipFill>
        <p:spPr bwMode="auto">
          <a:xfrm>
            <a:off x="5867400" y="4038600"/>
            <a:ext cx="2819400" cy="23622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b="1">
                <a:solidFill>
                  <a:srgbClr val="FF00FF"/>
                </a:solidFill>
              </a:rPr>
              <a:t>Elvis Advises…</a:t>
            </a:r>
          </a:p>
        </p:txBody>
      </p:sp>
      <p:sp>
        <p:nvSpPr>
          <p:cNvPr id="52227" name="Rectangle 3"/>
          <p:cNvSpPr>
            <a:spLocks noGrp="1" noChangeArrowheads="1"/>
          </p:cNvSpPr>
          <p:nvPr>
            <p:ph type="body" idx="1"/>
          </p:nvPr>
        </p:nvSpPr>
        <p:spPr>
          <a:xfrm>
            <a:off x="990600" y="1295400"/>
            <a:ext cx="7315200" cy="4343400"/>
          </a:xfrm>
        </p:spPr>
        <p:txBody>
          <a:bodyPr/>
          <a:lstStyle/>
          <a:p>
            <a:r>
              <a:rPr lang="en-US"/>
              <a:t>What skills exist among the members of the group?</a:t>
            </a:r>
          </a:p>
          <a:p>
            <a:r>
              <a:rPr lang="en-US"/>
              <a:t>What is Elvis telling us about the members of this group?</a:t>
            </a:r>
          </a:p>
        </p:txBody>
      </p:sp>
      <p:pic>
        <p:nvPicPr>
          <p:cNvPr id="52228" name="Picture 4" descr="Elvis Presley Poster Card"/>
          <p:cNvPicPr>
            <a:picLocks noChangeAspect="1" noChangeArrowheads="1"/>
          </p:cNvPicPr>
          <p:nvPr/>
        </p:nvPicPr>
        <p:blipFill>
          <a:blip r:embed="rId2" cstate="print"/>
          <a:srcRect/>
          <a:stretch>
            <a:fillRect/>
          </a:stretch>
        </p:blipFill>
        <p:spPr bwMode="auto">
          <a:xfrm>
            <a:off x="3733800" y="38862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81000"/>
            <a:ext cx="7772400" cy="914400"/>
          </a:xfrm>
        </p:spPr>
        <p:txBody>
          <a:bodyPr/>
          <a:lstStyle/>
          <a:p>
            <a:r>
              <a:rPr lang="en-US" sz="4000"/>
              <a:t>Linkage: Pragmatism</a:t>
            </a:r>
            <a:br>
              <a:rPr lang="en-US" sz="4000"/>
            </a:br>
            <a:endParaRPr lang="en-US" sz="2800" i="1">
              <a:solidFill>
                <a:srgbClr val="F61B16"/>
              </a:solidFill>
            </a:endParaRPr>
          </a:p>
        </p:txBody>
      </p:sp>
      <p:sp>
        <p:nvSpPr>
          <p:cNvPr id="21507" name="Rectangle 3"/>
          <p:cNvSpPr>
            <a:spLocks noGrp="1" noChangeArrowheads="1"/>
          </p:cNvSpPr>
          <p:nvPr>
            <p:ph type="body" idx="1"/>
          </p:nvPr>
        </p:nvSpPr>
        <p:spPr>
          <a:xfrm>
            <a:off x="1143000" y="1447800"/>
            <a:ext cx="7010400" cy="4724400"/>
          </a:xfrm>
        </p:spPr>
        <p:txBody>
          <a:bodyPr/>
          <a:lstStyle/>
          <a:p>
            <a:r>
              <a:rPr lang="en-US"/>
              <a:t>What skill or talent does each person have?</a:t>
            </a:r>
          </a:p>
          <a:p>
            <a:endParaRPr lang="en-US"/>
          </a:p>
        </p:txBody>
      </p:sp>
      <p:pic>
        <p:nvPicPr>
          <p:cNvPr id="21509" name="Picture 5" descr="Elvis-L-005F"/>
          <p:cNvPicPr>
            <a:picLocks noChangeAspect="1" noChangeArrowheads="1"/>
          </p:cNvPicPr>
          <p:nvPr/>
        </p:nvPicPr>
        <p:blipFill>
          <a:blip r:embed="rId4" cstate="print"/>
          <a:srcRect/>
          <a:stretch>
            <a:fillRect/>
          </a:stretch>
        </p:blipFill>
        <p:spPr bwMode="auto">
          <a:xfrm>
            <a:off x="2743200" y="3276600"/>
            <a:ext cx="3657600" cy="2743200"/>
          </a:xfrm>
          <a:prstGeom prst="rect">
            <a:avLst/>
          </a:prstGeom>
          <a:noFill/>
          <a:ln w="57150" cmpd="thinThick">
            <a:solidFill>
              <a:srgbClr val="FF00FF"/>
            </a:solidFill>
            <a:miter lim="800000"/>
            <a:headEnd/>
            <a:tailEnd/>
          </a:ln>
        </p:spPr>
      </p:pic>
      <p:pic>
        <p:nvPicPr>
          <p:cNvPr id="21511" name="Picture 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724400" y="6324600"/>
            <a:ext cx="244475" cy="244475"/>
          </a:xfrm>
          <a:prstGeom prst="rect">
            <a:avLst/>
          </a:prstGeom>
          <a:noFill/>
        </p:spPr>
      </p:pic>
    </p:spTree>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3" fill="hold"/>
                                        <p:tgtEl>
                                          <p:spTgt spid="215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5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81000"/>
            <a:ext cx="7772400" cy="1143000"/>
          </a:xfrm>
        </p:spPr>
        <p:txBody>
          <a:bodyPr/>
          <a:lstStyle/>
          <a:p>
            <a:r>
              <a:rPr lang="en-US" sz="4000"/>
              <a:t>Linkage: Pragmatism</a:t>
            </a:r>
            <a:br>
              <a:rPr lang="en-US" sz="4000"/>
            </a:br>
            <a:r>
              <a:rPr lang="en-US" sz="2800" i="1">
                <a:solidFill>
                  <a:srgbClr val="F61B16"/>
                </a:solidFill>
              </a:rPr>
              <a:t>Inquire then do what works best</a:t>
            </a:r>
          </a:p>
        </p:txBody>
      </p:sp>
      <p:sp>
        <p:nvSpPr>
          <p:cNvPr id="41987" name="Rectangle 3"/>
          <p:cNvSpPr>
            <a:spLocks noGrp="1" noChangeArrowheads="1"/>
          </p:cNvSpPr>
          <p:nvPr>
            <p:ph type="body" idx="1"/>
          </p:nvPr>
        </p:nvSpPr>
        <p:spPr>
          <a:xfrm>
            <a:off x="762000" y="1676400"/>
            <a:ext cx="6553200" cy="4953000"/>
          </a:xfrm>
        </p:spPr>
        <p:txBody>
          <a:bodyPr/>
          <a:lstStyle/>
          <a:p>
            <a:pPr>
              <a:lnSpc>
                <a:spcPct val="80000"/>
              </a:lnSpc>
            </a:pPr>
            <a:r>
              <a:rPr lang="en-US" sz="2400"/>
              <a:t>Teach both liberal arts and vocational education</a:t>
            </a:r>
          </a:p>
          <a:p>
            <a:pPr>
              <a:lnSpc>
                <a:spcPct val="80000"/>
              </a:lnSpc>
            </a:pPr>
            <a:r>
              <a:rPr lang="en-US" sz="2400"/>
              <a:t>Centrality of human experience</a:t>
            </a:r>
          </a:p>
          <a:p>
            <a:pPr>
              <a:lnSpc>
                <a:spcPct val="80000"/>
              </a:lnSpc>
            </a:pPr>
            <a:r>
              <a:rPr lang="en-US" sz="2400"/>
              <a:t>Aims</a:t>
            </a:r>
          </a:p>
          <a:p>
            <a:pPr lvl="1">
              <a:lnSpc>
                <a:spcPct val="80000"/>
              </a:lnSpc>
            </a:pPr>
            <a:r>
              <a:rPr lang="en-US" sz="2000"/>
              <a:t>Teach a process of inquiry</a:t>
            </a:r>
          </a:p>
          <a:p>
            <a:pPr lvl="1">
              <a:lnSpc>
                <a:spcPct val="80000"/>
              </a:lnSpc>
            </a:pPr>
            <a:r>
              <a:rPr lang="en-US" sz="2000"/>
              <a:t>Promote democracy</a:t>
            </a:r>
          </a:p>
          <a:p>
            <a:pPr>
              <a:lnSpc>
                <a:spcPct val="80000"/>
              </a:lnSpc>
            </a:pPr>
            <a:r>
              <a:rPr lang="en-US" sz="2400"/>
              <a:t>Foster:</a:t>
            </a:r>
          </a:p>
          <a:p>
            <a:pPr lvl="1">
              <a:lnSpc>
                <a:spcPct val="80000"/>
              </a:lnSpc>
            </a:pPr>
            <a:r>
              <a:rPr lang="en-US" sz="2000"/>
              <a:t>Personal Development</a:t>
            </a:r>
          </a:p>
          <a:p>
            <a:pPr lvl="1">
              <a:lnSpc>
                <a:spcPct val="80000"/>
              </a:lnSpc>
            </a:pPr>
            <a:r>
              <a:rPr lang="en-US" sz="2000"/>
              <a:t>Betterment of Society</a:t>
            </a:r>
          </a:p>
          <a:p>
            <a:pPr>
              <a:lnSpc>
                <a:spcPct val="80000"/>
              </a:lnSpc>
            </a:pPr>
            <a:r>
              <a:rPr lang="en-US" sz="2400"/>
              <a:t>Instructional process</a:t>
            </a:r>
          </a:p>
          <a:p>
            <a:pPr lvl="1">
              <a:lnSpc>
                <a:spcPct val="80000"/>
              </a:lnSpc>
            </a:pPr>
            <a:r>
              <a:rPr lang="en-US" sz="2000"/>
              <a:t>Individual differences</a:t>
            </a:r>
          </a:p>
          <a:p>
            <a:pPr lvl="1">
              <a:lnSpc>
                <a:spcPct val="80000"/>
              </a:lnSpc>
            </a:pPr>
            <a:r>
              <a:rPr lang="en-US" sz="2000"/>
              <a:t>Problem solving and discovery</a:t>
            </a:r>
          </a:p>
          <a:p>
            <a:pPr>
              <a:lnSpc>
                <a:spcPct val="80000"/>
              </a:lnSpc>
            </a:pPr>
            <a:r>
              <a:rPr lang="en-US" sz="2400"/>
              <a:t>Role of teacher</a:t>
            </a:r>
          </a:p>
          <a:p>
            <a:pPr lvl="1">
              <a:lnSpc>
                <a:spcPct val="80000"/>
              </a:lnSpc>
            </a:pPr>
            <a:r>
              <a:rPr lang="en-US" sz="2000"/>
              <a:t>Identify needs</a:t>
            </a:r>
          </a:p>
          <a:p>
            <a:pPr lvl="1">
              <a:lnSpc>
                <a:spcPct val="80000"/>
              </a:lnSpc>
            </a:pPr>
            <a:r>
              <a:rPr lang="en-US" sz="2000"/>
              <a:t>Resource person</a:t>
            </a:r>
          </a:p>
        </p:txBody>
      </p:sp>
      <p:pic>
        <p:nvPicPr>
          <p:cNvPr id="41988" name="Picture 4" descr="Elvis-L-005F"/>
          <p:cNvPicPr>
            <a:picLocks noChangeAspect="1" noChangeArrowheads="1"/>
          </p:cNvPicPr>
          <p:nvPr/>
        </p:nvPicPr>
        <p:blipFill>
          <a:blip r:embed="rId2" cstate="print"/>
          <a:srcRect/>
          <a:stretch>
            <a:fillRect/>
          </a:stretch>
        </p:blipFill>
        <p:spPr bwMode="auto">
          <a:xfrm>
            <a:off x="5257800" y="3581400"/>
            <a:ext cx="3657600" cy="27432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b="1">
                <a:solidFill>
                  <a:srgbClr val="FF00FF"/>
                </a:solidFill>
              </a:rPr>
              <a:t>Elvis Advises…</a:t>
            </a:r>
          </a:p>
        </p:txBody>
      </p:sp>
      <p:sp>
        <p:nvSpPr>
          <p:cNvPr id="53251" name="Rectangle 3"/>
          <p:cNvSpPr>
            <a:spLocks noGrp="1" noChangeArrowheads="1"/>
          </p:cNvSpPr>
          <p:nvPr>
            <p:ph type="body" idx="1"/>
          </p:nvPr>
        </p:nvSpPr>
        <p:spPr>
          <a:xfrm>
            <a:off x="914400" y="1371600"/>
            <a:ext cx="7467600" cy="4343400"/>
          </a:xfrm>
        </p:spPr>
        <p:txBody>
          <a:bodyPr/>
          <a:lstStyle/>
          <a:p>
            <a:r>
              <a:rPr lang="en-US"/>
              <a:t>What is Elvis telling us about social responsibility?</a:t>
            </a:r>
          </a:p>
          <a:p>
            <a:pPr lvl="1"/>
            <a:r>
              <a:rPr lang="en-US"/>
              <a:t>Who is involved?</a:t>
            </a:r>
          </a:p>
          <a:p>
            <a:pPr lvl="1"/>
            <a:r>
              <a:rPr lang="en-US"/>
              <a:t>What happens when we don’t care for others?</a:t>
            </a:r>
          </a:p>
        </p:txBody>
      </p:sp>
      <p:pic>
        <p:nvPicPr>
          <p:cNvPr id="53252" name="Picture 4" descr="Elvis Presley Poster Card"/>
          <p:cNvPicPr>
            <a:picLocks noChangeAspect="1" noChangeArrowheads="1"/>
          </p:cNvPicPr>
          <p:nvPr/>
        </p:nvPicPr>
        <p:blipFill>
          <a:blip r:embed="rId2" cstate="print"/>
          <a:srcRect/>
          <a:stretch>
            <a:fillRect/>
          </a:stretch>
        </p:blipFill>
        <p:spPr bwMode="auto">
          <a:xfrm>
            <a:off x="3733800" y="38862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04800"/>
            <a:ext cx="7772400" cy="990600"/>
          </a:xfrm>
        </p:spPr>
        <p:txBody>
          <a:bodyPr/>
          <a:lstStyle/>
          <a:p>
            <a:r>
              <a:rPr lang="en-US"/>
              <a:t>Vision: Reconstructionism</a:t>
            </a:r>
          </a:p>
        </p:txBody>
      </p:sp>
      <p:sp>
        <p:nvSpPr>
          <p:cNvPr id="25603" name="Rectangle 3"/>
          <p:cNvSpPr>
            <a:spLocks noGrp="1" noChangeArrowheads="1"/>
          </p:cNvSpPr>
          <p:nvPr>
            <p:ph type="body" idx="1"/>
          </p:nvPr>
        </p:nvSpPr>
        <p:spPr>
          <a:xfrm>
            <a:off x="838200" y="1447800"/>
            <a:ext cx="7239000" cy="4648200"/>
          </a:xfrm>
        </p:spPr>
        <p:txBody>
          <a:bodyPr/>
          <a:lstStyle/>
          <a:p>
            <a:r>
              <a:rPr lang="en-US"/>
              <a:t>What is Elvis telling us about social responsibility?</a:t>
            </a:r>
          </a:p>
        </p:txBody>
      </p:sp>
      <p:pic>
        <p:nvPicPr>
          <p:cNvPr id="25605" name="Picture 5" descr="Elvis-V-006F"/>
          <p:cNvPicPr>
            <a:picLocks noChangeAspect="1" noChangeArrowheads="1"/>
          </p:cNvPicPr>
          <p:nvPr/>
        </p:nvPicPr>
        <p:blipFill>
          <a:blip r:embed="rId4" cstate="print"/>
          <a:srcRect/>
          <a:stretch>
            <a:fillRect/>
          </a:stretch>
        </p:blipFill>
        <p:spPr bwMode="auto">
          <a:xfrm>
            <a:off x="2743200" y="2895600"/>
            <a:ext cx="3733800" cy="2800350"/>
          </a:xfrm>
          <a:prstGeom prst="rect">
            <a:avLst/>
          </a:prstGeom>
          <a:noFill/>
          <a:ln w="57150" cmpd="thinThick">
            <a:solidFill>
              <a:srgbClr val="FF00FF"/>
            </a:solidFill>
            <a:miter lim="800000"/>
            <a:headEnd/>
            <a:tailEnd/>
          </a:ln>
        </p:spPr>
      </p:pic>
      <p:pic>
        <p:nvPicPr>
          <p:cNvPr id="25607" name="Picture 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800600" y="6324600"/>
            <a:ext cx="244475" cy="244475"/>
          </a:xfrm>
          <a:prstGeom prst="rect">
            <a:avLst/>
          </a:prstGeom>
          <a:noFill/>
        </p:spPr>
      </p:pic>
    </p:spTree>
  </p:cSld>
  <p:clrMapOvr>
    <a:masterClrMapping/>
  </p:clrMapOvr>
  <p:transition advClick="0"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23" fill="hold"/>
                                        <p:tgtEl>
                                          <p:spTgt spid="256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60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381000"/>
            <a:ext cx="7772400" cy="1143000"/>
          </a:xfrm>
        </p:spPr>
        <p:txBody>
          <a:bodyPr/>
          <a:lstStyle/>
          <a:p>
            <a:r>
              <a:rPr lang="en-US" sz="4000"/>
              <a:t>Vision: Reconstructionism</a:t>
            </a:r>
            <a:br>
              <a:rPr lang="en-US" sz="4000"/>
            </a:br>
            <a:r>
              <a:rPr lang="en-US" sz="2800" i="1">
                <a:solidFill>
                  <a:srgbClr val="F61B16"/>
                </a:solidFill>
              </a:rPr>
              <a:t>Education can be used in reconstructing society</a:t>
            </a:r>
            <a:endParaRPr lang="en-US" sz="4000"/>
          </a:p>
        </p:txBody>
      </p:sp>
      <p:sp>
        <p:nvSpPr>
          <p:cNvPr id="44035" name="Rectangle 3"/>
          <p:cNvSpPr>
            <a:spLocks noGrp="1" noChangeArrowheads="1"/>
          </p:cNvSpPr>
          <p:nvPr>
            <p:ph type="body" idx="1"/>
          </p:nvPr>
        </p:nvSpPr>
        <p:spPr>
          <a:xfrm>
            <a:off x="457200" y="1752600"/>
            <a:ext cx="6934200" cy="4648200"/>
          </a:xfrm>
        </p:spPr>
        <p:txBody>
          <a:bodyPr/>
          <a:lstStyle/>
          <a:p>
            <a:pPr>
              <a:lnSpc>
                <a:spcPct val="90000"/>
              </a:lnSpc>
            </a:pPr>
            <a:r>
              <a:rPr lang="en-US" sz="2400" dirty="0"/>
              <a:t>Change rather than adjust</a:t>
            </a:r>
          </a:p>
          <a:p>
            <a:pPr>
              <a:lnSpc>
                <a:spcPct val="90000"/>
              </a:lnSpc>
            </a:pPr>
            <a:r>
              <a:rPr lang="en-US" sz="2400" dirty="0"/>
              <a:t>Holistic view of problems</a:t>
            </a:r>
          </a:p>
          <a:p>
            <a:pPr>
              <a:lnSpc>
                <a:spcPct val="90000"/>
              </a:lnSpc>
            </a:pPr>
            <a:r>
              <a:rPr lang="en-US" sz="2400" dirty="0"/>
              <a:t>Futuristic</a:t>
            </a:r>
          </a:p>
          <a:p>
            <a:pPr>
              <a:lnSpc>
                <a:spcPct val="90000"/>
              </a:lnSpc>
            </a:pPr>
            <a:r>
              <a:rPr lang="en-US" sz="2400" dirty="0"/>
              <a:t>Aims</a:t>
            </a:r>
          </a:p>
          <a:p>
            <a:pPr lvl="1">
              <a:lnSpc>
                <a:spcPct val="90000"/>
              </a:lnSpc>
            </a:pPr>
            <a:r>
              <a:rPr lang="en-US" sz="2000" dirty="0"/>
              <a:t>Social activism</a:t>
            </a:r>
          </a:p>
          <a:p>
            <a:pPr lvl="1">
              <a:lnSpc>
                <a:spcPct val="90000"/>
              </a:lnSpc>
            </a:pPr>
            <a:r>
              <a:rPr lang="en-US" sz="2000" dirty="0"/>
              <a:t>Encourage change agents</a:t>
            </a:r>
          </a:p>
          <a:p>
            <a:pPr>
              <a:lnSpc>
                <a:spcPct val="90000"/>
              </a:lnSpc>
            </a:pPr>
            <a:r>
              <a:rPr lang="en-US" sz="2400" dirty="0"/>
              <a:t>Instructional process</a:t>
            </a:r>
          </a:p>
          <a:p>
            <a:pPr lvl="1">
              <a:lnSpc>
                <a:spcPct val="90000"/>
              </a:lnSpc>
            </a:pPr>
            <a:r>
              <a:rPr lang="en-US" sz="2000" dirty="0"/>
              <a:t>Develop decision-making abilities</a:t>
            </a:r>
          </a:p>
          <a:p>
            <a:pPr lvl="1">
              <a:lnSpc>
                <a:spcPct val="90000"/>
              </a:lnSpc>
            </a:pPr>
            <a:r>
              <a:rPr lang="en-US" sz="2000" dirty="0"/>
              <a:t>Involve in social issues</a:t>
            </a:r>
          </a:p>
          <a:p>
            <a:pPr>
              <a:lnSpc>
                <a:spcPct val="90000"/>
              </a:lnSpc>
            </a:pPr>
            <a:r>
              <a:rPr lang="en-US" sz="2400" dirty="0"/>
              <a:t>Role of </a:t>
            </a:r>
            <a:r>
              <a:rPr lang="en-US" sz="2400" dirty="0" smtClean="0"/>
              <a:t>teacher (group leader)</a:t>
            </a:r>
            <a:endParaRPr lang="en-US" sz="2400" dirty="0"/>
          </a:p>
          <a:p>
            <a:pPr lvl="1">
              <a:lnSpc>
                <a:spcPct val="90000"/>
              </a:lnSpc>
            </a:pPr>
            <a:r>
              <a:rPr lang="en-US" sz="2000" dirty="0"/>
              <a:t>Question role of teacher</a:t>
            </a:r>
          </a:p>
          <a:p>
            <a:pPr lvl="1">
              <a:lnSpc>
                <a:spcPct val="90000"/>
              </a:lnSpc>
            </a:pPr>
            <a:r>
              <a:rPr lang="en-US" sz="2000" dirty="0"/>
              <a:t>Engage learners in action projects</a:t>
            </a:r>
          </a:p>
        </p:txBody>
      </p:sp>
      <p:pic>
        <p:nvPicPr>
          <p:cNvPr id="44036" name="Picture 4" descr="Elvis-V-006F"/>
          <p:cNvPicPr>
            <a:picLocks noChangeAspect="1" noChangeArrowheads="1"/>
          </p:cNvPicPr>
          <p:nvPr/>
        </p:nvPicPr>
        <p:blipFill>
          <a:blip r:embed="rId2" cstate="print"/>
          <a:srcRect/>
          <a:stretch>
            <a:fillRect/>
          </a:stretch>
        </p:blipFill>
        <p:spPr bwMode="auto">
          <a:xfrm>
            <a:off x="5181600" y="2667000"/>
            <a:ext cx="3733800" cy="280035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b="1">
                <a:solidFill>
                  <a:srgbClr val="FF00FF"/>
                </a:solidFill>
              </a:rPr>
              <a:t>Elvis Advises…</a:t>
            </a:r>
          </a:p>
        </p:txBody>
      </p:sp>
      <p:sp>
        <p:nvSpPr>
          <p:cNvPr id="54275" name="Rectangle 3"/>
          <p:cNvSpPr>
            <a:spLocks noGrp="1" noChangeArrowheads="1"/>
          </p:cNvSpPr>
          <p:nvPr>
            <p:ph type="body" idx="1"/>
          </p:nvPr>
        </p:nvSpPr>
        <p:spPr>
          <a:xfrm>
            <a:off x="914400" y="1600200"/>
            <a:ext cx="7467600" cy="4343400"/>
          </a:xfrm>
        </p:spPr>
        <p:txBody>
          <a:bodyPr/>
          <a:lstStyle/>
          <a:p>
            <a:r>
              <a:rPr lang="en-US"/>
              <a:t>What is Elvis teaching us about reflection and critical thinking?</a:t>
            </a:r>
          </a:p>
        </p:txBody>
      </p:sp>
      <p:pic>
        <p:nvPicPr>
          <p:cNvPr id="54276" name="Picture 4" descr="Elvis Presley Poster Card"/>
          <p:cNvPicPr>
            <a:picLocks noChangeAspect="1" noChangeArrowheads="1"/>
          </p:cNvPicPr>
          <p:nvPr/>
        </p:nvPicPr>
        <p:blipFill>
          <a:blip r:embed="rId2" cstate="print"/>
          <a:srcRect/>
          <a:stretch>
            <a:fillRect/>
          </a:stretch>
        </p:blipFill>
        <p:spPr bwMode="auto">
          <a:xfrm>
            <a:off x="3886200" y="33528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What is philosophy…</a:t>
            </a:r>
          </a:p>
        </p:txBody>
      </p:sp>
      <p:sp>
        <p:nvSpPr>
          <p:cNvPr id="7173" name="Rectangle 5"/>
          <p:cNvSpPr>
            <a:spLocks noGrp="1" noChangeArrowheads="1"/>
          </p:cNvSpPr>
          <p:nvPr>
            <p:ph type="body" idx="1"/>
          </p:nvPr>
        </p:nvSpPr>
        <p:spPr>
          <a:xfrm>
            <a:off x="609600" y="1447800"/>
            <a:ext cx="6019800" cy="4114800"/>
          </a:xfrm>
          <a:noFill/>
          <a:ln/>
        </p:spPr>
        <p:txBody>
          <a:bodyPr/>
          <a:lstStyle/>
          <a:p>
            <a:r>
              <a:rPr lang="en-US" sz="2800"/>
              <a:t>Set of assumptions</a:t>
            </a:r>
          </a:p>
          <a:p>
            <a:r>
              <a:rPr lang="en-US" sz="2800"/>
              <a:t>Fundamental questions about:</a:t>
            </a:r>
          </a:p>
          <a:p>
            <a:pPr lvl="1"/>
            <a:r>
              <a:rPr lang="en-US" sz="2400"/>
              <a:t>View of Knowledge</a:t>
            </a:r>
          </a:p>
          <a:p>
            <a:pPr lvl="1"/>
            <a:r>
              <a:rPr lang="en-US" sz="2400"/>
              <a:t>Nature of the Learner</a:t>
            </a:r>
          </a:p>
          <a:p>
            <a:pPr lvl="1"/>
            <a:r>
              <a:rPr lang="en-US" sz="2400"/>
              <a:t>Nature of the Curriculum</a:t>
            </a:r>
          </a:p>
          <a:p>
            <a:pPr lvl="1"/>
            <a:r>
              <a:rPr lang="en-US" sz="2400"/>
              <a:t>Role of the Teacher</a:t>
            </a:r>
          </a:p>
          <a:p>
            <a:r>
              <a:rPr lang="en-US" sz="2800"/>
              <a:t>No right or wrong approach</a:t>
            </a:r>
          </a:p>
          <a:p>
            <a:r>
              <a:rPr lang="en-US" sz="2800"/>
              <a:t>Different role for the teacher</a:t>
            </a:r>
          </a:p>
        </p:txBody>
      </p:sp>
      <p:pic>
        <p:nvPicPr>
          <p:cNvPr id="7174" name="Picture 6"/>
          <p:cNvPicPr>
            <a:picLocks noChangeAspect="1" noChangeArrowheads="1"/>
          </p:cNvPicPr>
          <p:nvPr/>
        </p:nvPicPr>
        <p:blipFill>
          <a:blip r:embed="rId2" cstate="print"/>
          <a:srcRect/>
          <a:stretch>
            <a:fillRect/>
          </a:stretch>
        </p:blipFill>
        <p:spPr bwMode="auto">
          <a:xfrm>
            <a:off x="6096000" y="1905000"/>
            <a:ext cx="2392363" cy="3505200"/>
          </a:xfrm>
          <a:prstGeom prst="rect">
            <a:avLst/>
          </a:prstGeom>
          <a:noFill/>
          <a:ln w="76200" cap="sq" cmpd="tri">
            <a:solidFill>
              <a:srgbClr val="800080"/>
            </a:solidFill>
            <a:miter lim="800000"/>
            <a:headEnd type="none" w="sm" len="sm"/>
            <a:tailEnd type="none" w="sm" len="sm"/>
          </a:ln>
          <a:effectLst/>
        </p:spPr>
      </p:pic>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a:t>Inquisitiveness: Idealism</a:t>
            </a:r>
            <a:br>
              <a:rPr lang="en-US" sz="4000"/>
            </a:br>
            <a:endParaRPr lang="en-US" sz="2800" i="1">
              <a:solidFill>
                <a:srgbClr val="F61B16"/>
              </a:solidFill>
            </a:endParaRPr>
          </a:p>
        </p:txBody>
      </p:sp>
      <p:sp>
        <p:nvSpPr>
          <p:cNvPr id="26627" name="Rectangle 3"/>
          <p:cNvSpPr>
            <a:spLocks noGrp="1" noChangeArrowheads="1"/>
          </p:cNvSpPr>
          <p:nvPr>
            <p:ph type="body" sz="half" idx="1"/>
          </p:nvPr>
        </p:nvSpPr>
        <p:spPr>
          <a:xfrm>
            <a:off x="1295400" y="1371600"/>
            <a:ext cx="6629400" cy="4953000"/>
          </a:xfrm>
        </p:spPr>
        <p:txBody>
          <a:bodyPr/>
          <a:lstStyle/>
          <a:p>
            <a:r>
              <a:rPr lang="en-US" sz="2800"/>
              <a:t>What is the structure of this song?</a:t>
            </a:r>
          </a:p>
          <a:p>
            <a:pPr>
              <a:buFont typeface="Monotype Sorts" pitchFamily="2" charset="2"/>
              <a:buNone/>
            </a:pPr>
            <a:r>
              <a:rPr lang="en-US" sz="2800"/>
              <a:t>	</a:t>
            </a:r>
          </a:p>
          <a:p>
            <a:endParaRPr lang="en-US" sz="2800"/>
          </a:p>
        </p:txBody>
      </p:sp>
      <p:pic>
        <p:nvPicPr>
          <p:cNvPr id="26630" name="Picture 6" descr="Elvis-I-007F"/>
          <p:cNvPicPr>
            <a:picLocks noChangeAspect="1" noChangeArrowheads="1"/>
          </p:cNvPicPr>
          <p:nvPr/>
        </p:nvPicPr>
        <p:blipFill>
          <a:blip r:embed="rId4" cstate="print"/>
          <a:srcRect/>
          <a:stretch>
            <a:fillRect/>
          </a:stretch>
        </p:blipFill>
        <p:spPr bwMode="auto">
          <a:xfrm>
            <a:off x="2971800" y="2667000"/>
            <a:ext cx="3352800" cy="2514600"/>
          </a:xfrm>
          <a:prstGeom prst="rect">
            <a:avLst/>
          </a:prstGeom>
          <a:noFill/>
          <a:ln w="57150" cmpd="thinThick">
            <a:solidFill>
              <a:srgbClr val="FF00FF"/>
            </a:solidFill>
            <a:miter lim="800000"/>
            <a:headEnd/>
            <a:tailEnd/>
          </a:ln>
        </p:spPr>
      </p:pic>
      <p:pic>
        <p:nvPicPr>
          <p:cNvPr id="26633" name="Picture 9">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5715000"/>
            <a:ext cx="244475" cy="244475"/>
          </a:xfrm>
          <a:prstGeom prst="rect">
            <a:avLst/>
          </a:prstGeom>
          <a:noFill/>
        </p:spPr>
      </p:pic>
    </p:spTree>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3" fill="hold"/>
                                        <p:tgtEl>
                                          <p:spTgt spid="266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63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04800"/>
            <a:ext cx="7772400" cy="1143000"/>
          </a:xfrm>
        </p:spPr>
        <p:txBody>
          <a:bodyPr/>
          <a:lstStyle/>
          <a:p>
            <a:r>
              <a:rPr lang="en-US" sz="4000"/>
              <a:t>Inquisitiveness: Idealism</a:t>
            </a:r>
            <a:br>
              <a:rPr lang="en-US" sz="4000"/>
            </a:br>
            <a:r>
              <a:rPr lang="en-US" sz="2800" i="1">
                <a:solidFill>
                  <a:srgbClr val="F61B16"/>
                </a:solidFill>
              </a:rPr>
              <a:t>Ideas are the only true reality</a:t>
            </a:r>
          </a:p>
        </p:txBody>
      </p:sp>
      <p:sp>
        <p:nvSpPr>
          <p:cNvPr id="43011" name="Rectangle 3"/>
          <p:cNvSpPr>
            <a:spLocks noGrp="1" noChangeArrowheads="1"/>
          </p:cNvSpPr>
          <p:nvPr>
            <p:ph type="body" sz="half" idx="1"/>
          </p:nvPr>
        </p:nvSpPr>
        <p:spPr>
          <a:xfrm>
            <a:off x="381000" y="1676400"/>
            <a:ext cx="7239000" cy="4953000"/>
          </a:xfrm>
        </p:spPr>
        <p:txBody>
          <a:bodyPr/>
          <a:lstStyle/>
          <a:p>
            <a:r>
              <a:rPr lang="en-US" sz="2400"/>
              <a:t>Ideas are enduring</a:t>
            </a:r>
          </a:p>
          <a:p>
            <a:r>
              <a:rPr lang="en-US" sz="2400"/>
              <a:t>Discovering vs creating knowledge</a:t>
            </a:r>
          </a:p>
          <a:p>
            <a:r>
              <a:rPr lang="en-US" sz="2400"/>
              <a:t>Aims</a:t>
            </a:r>
          </a:p>
          <a:p>
            <a:pPr lvl="1"/>
            <a:r>
              <a:rPr lang="en-US" sz="2000"/>
              <a:t>Search for truth</a:t>
            </a:r>
          </a:p>
          <a:p>
            <a:pPr lvl="1"/>
            <a:r>
              <a:rPr lang="en-US" sz="2000"/>
              <a:t>Character development</a:t>
            </a:r>
          </a:p>
          <a:p>
            <a:pPr lvl="1"/>
            <a:r>
              <a:rPr lang="en-US" sz="2000"/>
              <a:t>Develop critical thinkers</a:t>
            </a:r>
          </a:p>
          <a:p>
            <a:r>
              <a:rPr lang="en-US" sz="2400"/>
              <a:t>Role of teacher:</a:t>
            </a:r>
          </a:p>
          <a:p>
            <a:pPr lvl="1"/>
            <a:r>
              <a:rPr lang="en-US" sz="2000"/>
              <a:t>Guide immature learners</a:t>
            </a:r>
          </a:p>
          <a:p>
            <a:r>
              <a:rPr lang="en-US" sz="2400"/>
              <a:t>Instructional process:</a:t>
            </a:r>
          </a:p>
          <a:p>
            <a:pPr lvl="1"/>
            <a:r>
              <a:rPr lang="en-US" sz="2000"/>
              <a:t>Broad concepts vs specific skills</a:t>
            </a:r>
          </a:p>
          <a:p>
            <a:pPr lvl="1"/>
            <a:r>
              <a:rPr lang="en-US" sz="2000"/>
              <a:t>Socratic Method: Questioning</a:t>
            </a:r>
          </a:p>
          <a:p>
            <a:pPr lvl="1">
              <a:buFont typeface="Monotype Sorts" pitchFamily="2" charset="2"/>
              <a:buNone/>
            </a:pPr>
            <a:r>
              <a:rPr lang="en-US" sz="2000"/>
              <a:t>	</a:t>
            </a:r>
          </a:p>
          <a:p>
            <a:endParaRPr lang="en-US" sz="2400"/>
          </a:p>
        </p:txBody>
      </p:sp>
      <p:pic>
        <p:nvPicPr>
          <p:cNvPr id="43012" name="Picture 4" descr="Elvis-I-007F"/>
          <p:cNvPicPr>
            <a:picLocks noChangeAspect="1" noChangeArrowheads="1"/>
          </p:cNvPicPr>
          <p:nvPr/>
        </p:nvPicPr>
        <p:blipFill>
          <a:blip r:embed="rId2" cstate="print"/>
          <a:srcRect/>
          <a:stretch>
            <a:fillRect/>
          </a:stretch>
        </p:blipFill>
        <p:spPr bwMode="auto">
          <a:xfrm>
            <a:off x="5486400" y="2819400"/>
            <a:ext cx="3352800" cy="25146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b="1">
                <a:solidFill>
                  <a:srgbClr val="FF00FF"/>
                </a:solidFill>
              </a:rPr>
              <a:t>Elvis Advises…</a:t>
            </a:r>
          </a:p>
        </p:txBody>
      </p:sp>
      <p:sp>
        <p:nvSpPr>
          <p:cNvPr id="55299" name="Rectangle 3"/>
          <p:cNvSpPr>
            <a:spLocks noGrp="1" noChangeArrowheads="1"/>
          </p:cNvSpPr>
          <p:nvPr>
            <p:ph type="body" idx="1"/>
          </p:nvPr>
        </p:nvSpPr>
        <p:spPr>
          <a:xfrm>
            <a:off x="914400" y="1600200"/>
            <a:ext cx="7696200" cy="4343400"/>
          </a:xfrm>
        </p:spPr>
        <p:txBody>
          <a:bodyPr/>
          <a:lstStyle/>
          <a:p>
            <a:r>
              <a:rPr lang="en-US"/>
              <a:t>What constitutes reality according to Elvis?</a:t>
            </a:r>
          </a:p>
        </p:txBody>
      </p:sp>
      <p:pic>
        <p:nvPicPr>
          <p:cNvPr id="55300" name="Picture 4" descr="Elvis Presley Poster Card"/>
          <p:cNvPicPr>
            <a:picLocks noChangeAspect="1" noChangeArrowheads="1"/>
          </p:cNvPicPr>
          <p:nvPr/>
        </p:nvPicPr>
        <p:blipFill>
          <a:blip r:embed="rId2" cstate="print"/>
          <a:srcRect/>
          <a:stretch>
            <a:fillRect/>
          </a:stretch>
        </p:blipFill>
        <p:spPr bwMode="auto">
          <a:xfrm>
            <a:off x="3886200" y="30480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1066800"/>
          </a:xfrm>
        </p:spPr>
        <p:txBody>
          <a:bodyPr/>
          <a:lstStyle/>
          <a:p>
            <a:r>
              <a:rPr lang="en-US" sz="4000"/>
              <a:t>Scientific: Realism</a:t>
            </a:r>
            <a:endParaRPr lang="en-US" sz="2800" i="1">
              <a:solidFill>
                <a:srgbClr val="F61B16"/>
              </a:solidFill>
            </a:endParaRPr>
          </a:p>
        </p:txBody>
      </p:sp>
      <p:sp>
        <p:nvSpPr>
          <p:cNvPr id="27651" name="Rectangle 3"/>
          <p:cNvSpPr>
            <a:spLocks noGrp="1" noChangeArrowheads="1"/>
          </p:cNvSpPr>
          <p:nvPr>
            <p:ph type="body" idx="1"/>
          </p:nvPr>
        </p:nvSpPr>
        <p:spPr>
          <a:xfrm>
            <a:off x="762000" y="1524000"/>
            <a:ext cx="7848600" cy="4495800"/>
          </a:xfrm>
        </p:spPr>
        <p:txBody>
          <a:bodyPr/>
          <a:lstStyle/>
          <a:p>
            <a:r>
              <a:rPr lang="en-US"/>
              <a:t>What is real in this song?</a:t>
            </a:r>
          </a:p>
          <a:p>
            <a:r>
              <a:rPr lang="en-US"/>
              <a:t>What is not real?	</a:t>
            </a:r>
          </a:p>
          <a:p>
            <a:endParaRPr lang="en-US"/>
          </a:p>
        </p:txBody>
      </p:sp>
      <p:pic>
        <p:nvPicPr>
          <p:cNvPr id="27653" name="Picture 5" descr="Elvis-S-008F"/>
          <p:cNvPicPr>
            <a:picLocks noChangeAspect="1" noChangeArrowheads="1"/>
          </p:cNvPicPr>
          <p:nvPr/>
        </p:nvPicPr>
        <p:blipFill>
          <a:blip r:embed="rId4" cstate="print"/>
          <a:srcRect/>
          <a:stretch>
            <a:fillRect/>
          </a:stretch>
        </p:blipFill>
        <p:spPr bwMode="auto">
          <a:xfrm>
            <a:off x="3124200" y="3124200"/>
            <a:ext cx="3352800" cy="2514600"/>
          </a:xfrm>
          <a:prstGeom prst="rect">
            <a:avLst/>
          </a:prstGeom>
          <a:noFill/>
          <a:ln w="57150" cmpd="thinThick">
            <a:solidFill>
              <a:srgbClr val="FF00FF"/>
            </a:solidFill>
            <a:miter lim="800000"/>
            <a:headEnd/>
            <a:tailEnd/>
          </a:ln>
        </p:spPr>
      </p:pic>
      <p:pic>
        <p:nvPicPr>
          <p:cNvPr id="27655" name="Picture 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800600" y="6172200"/>
            <a:ext cx="244475" cy="244475"/>
          </a:xfrm>
          <a:prstGeom prst="rect">
            <a:avLst/>
          </a:prstGeom>
          <a:noFill/>
        </p:spPr>
      </p:pic>
    </p:spTree>
  </p:cSld>
  <p:clrMapOvr>
    <a:masterClrMapping/>
  </p:clrMapOvr>
  <p:transition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23" fill="hold"/>
                                        <p:tgtEl>
                                          <p:spTgt spid="276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65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81000"/>
            <a:ext cx="7772400" cy="1066800"/>
          </a:xfrm>
        </p:spPr>
        <p:txBody>
          <a:bodyPr/>
          <a:lstStyle/>
          <a:p>
            <a:r>
              <a:rPr lang="en-US" sz="4000"/>
              <a:t>Scientific: Realism</a:t>
            </a:r>
            <a:br>
              <a:rPr lang="en-US" sz="4000"/>
            </a:br>
            <a:r>
              <a:rPr lang="en-US" sz="2800" i="1">
                <a:solidFill>
                  <a:srgbClr val="F61B16"/>
                </a:solidFill>
              </a:rPr>
              <a:t>Reality exists independent of the human mind</a:t>
            </a:r>
          </a:p>
        </p:txBody>
      </p:sp>
      <p:sp>
        <p:nvSpPr>
          <p:cNvPr id="45059" name="Rectangle 3"/>
          <p:cNvSpPr>
            <a:spLocks noGrp="1" noChangeArrowheads="1"/>
          </p:cNvSpPr>
          <p:nvPr>
            <p:ph type="body" idx="1"/>
          </p:nvPr>
        </p:nvSpPr>
        <p:spPr>
          <a:xfrm>
            <a:off x="304800" y="1752600"/>
            <a:ext cx="5867400" cy="4495800"/>
          </a:xfrm>
        </p:spPr>
        <p:txBody>
          <a:bodyPr/>
          <a:lstStyle/>
          <a:p>
            <a:pPr>
              <a:lnSpc>
                <a:spcPct val="90000"/>
              </a:lnSpc>
            </a:pPr>
            <a:r>
              <a:rPr lang="en-US" sz="2400"/>
              <a:t>Discover ideas by studying world</a:t>
            </a:r>
          </a:p>
          <a:p>
            <a:pPr>
              <a:lnSpc>
                <a:spcPct val="90000"/>
              </a:lnSpc>
            </a:pPr>
            <a:r>
              <a:rPr lang="en-US" sz="2400"/>
              <a:t>Aims</a:t>
            </a:r>
          </a:p>
          <a:p>
            <a:pPr lvl="1">
              <a:lnSpc>
                <a:spcPct val="90000"/>
              </a:lnSpc>
            </a:pPr>
            <a:r>
              <a:rPr lang="en-US" sz="2000"/>
              <a:t>Understand world through inquiry</a:t>
            </a:r>
          </a:p>
          <a:p>
            <a:pPr lvl="1">
              <a:lnSpc>
                <a:spcPct val="90000"/>
              </a:lnSpc>
            </a:pPr>
            <a:r>
              <a:rPr lang="en-US" sz="2000"/>
              <a:t>Verify ideas in world of experience</a:t>
            </a:r>
          </a:p>
          <a:p>
            <a:pPr>
              <a:lnSpc>
                <a:spcPct val="90000"/>
              </a:lnSpc>
            </a:pPr>
            <a:r>
              <a:rPr lang="en-US" sz="2400"/>
              <a:t>Instructional process</a:t>
            </a:r>
          </a:p>
          <a:p>
            <a:pPr lvl="1">
              <a:lnSpc>
                <a:spcPct val="90000"/>
              </a:lnSpc>
            </a:pPr>
            <a:r>
              <a:rPr lang="en-US" sz="2000"/>
              <a:t>Teach fundamentals</a:t>
            </a:r>
          </a:p>
          <a:p>
            <a:pPr lvl="1">
              <a:lnSpc>
                <a:spcPct val="90000"/>
              </a:lnSpc>
            </a:pPr>
            <a:r>
              <a:rPr lang="en-US" sz="2000"/>
              <a:t>Encourage specialization</a:t>
            </a:r>
          </a:p>
          <a:p>
            <a:pPr lvl="1">
              <a:lnSpc>
                <a:spcPct val="90000"/>
              </a:lnSpc>
            </a:pPr>
            <a:r>
              <a:rPr lang="en-US" sz="2000"/>
              <a:t>Teach scientific method</a:t>
            </a:r>
          </a:p>
          <a:p>
            <a:pPr>
              <a:lnSpc>
                <a:spcPct val="90000"/>
              </a:lnSpc>
            </a:pPr>
            <a:r>
              <a:rPr lang="en-US" sz="2400"/>
              <a:t>Role of teacher</a:t>
            </a:r>
          </a:p>
          <a:p>
            <a:pPr lvl="1">
              <a:lnSpc>
                <a:spcPct val="90000"/>
              </a:lnSpc>
            </a:pPr>
            <a:r>
              <a:rPr lang="en-US" sz="2000"/>
              <a:t>Present material systematically</a:t>
            </a:r>
          </a:p>
          <a:p>
            <a:pPr lvl="1">
              <a:lnSpc>
                <a:spcPct val="90000"/>
              </a:lnSpc>
            </a:pPr>
            <a:r>
              <a:rPr lang="en-US" sz="2000"/>
              <a:t>Encourage use of objective criteria</a:t>
            </a:r>
          </a:p>
          <a:p>
            <a:pPr lvl="1">
              <a:lnSpc>
                <a:spcPct val="90000"/>
              </a:lnSpc>
            </a:pPr>
            <a:r>
              <a:rPr lang="en-US" sz="2000"/>
              <a:t>Be effective and accountable	</a:t>
            </a:r>
          </a:p>
          <a:p>
            <a:pPr>
              <a:lnSpc>
                <a:spcPct val="90000"/>
              </a:lnSpc>
            </a:pPr>
            <a:endParaRPr lang="en-US" sz="2400"/>
          </a:p>
        </p:txBody>
      </p:sp>
      <p:pic>
        <p:nvPicPr>
          <p:cNvPr id="45060" name="Picture 4" descr="Elvis-S-008F"/>
          <p:cNvPicPr>
            <a:picLocks noChangeAspect="1" noChangeArrowheads="1"/>
          </p:cNvPicPr>
          <p:nvPr/>
        </p:nvPicPr>
        <p:blipFill>
          <a:blip r:embed="rId2" cstate="print"/>
          <a:srcRect/>
          <a:stretch>
            <a:fillRect/>
          </a:stretch>
        </p:blipFill>
        <p:spPr bwMode="auto">
          <a:xfrm>
            <a:off x="5334000" y="2667000"/>
            <a:ext cx="3352800" cy="25146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3600"/>
              <a:t>Basic Adult Learning Principles…</a:t>
            </a:r>
          </a:p>
        </p:txBody>
      </p:sp>
      <p:graphicFrame>
        <p:nvGraphicFramePr>
          <p:cNvPr id="23594" name="Group 42"/>
          <p:cNvGraphicFramePr>
            <a:graphicFrameLocks noGrp="1"/>
          </p:cNvGraphicFramePr>
          <p:nvPr>
            <p:ph idx="1"/>
          </p:nvPr>
        </p:nvGraphicFramePr>
        <p:xfrm>
          <a:off x="762000" y="1447800"/>
          <a:ext cx="7772400" cy="4510089"/>
        </p:xfrm>
        <a:graphic>
          <a:graphicData uri="http://schemas.openxmlformats.org/drawingml/2006/table">
            <a:tbl>
              <a:tblPr/>
              <a:tblGrid>
                <a:gridCol w="2514600"/>
                <a:gridCol w="5257800"/>
              </a:tblGrid>
              <a:tr h="598488">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1" i="0" u="none" strike="noStrike" cap="none" normalizeH="0" baseline="0" smtClean="0">
                          <a:ln>
                            <a:noFill/>
                          </a:ln>
                          <a:solidFill>
                            <a:schemeClr val="tx1"/>
                          </a:solidFill>
                          <a:effectLst/>
                          <a:latin typeface="Times New Roman" pitchFamily="18" charset="0"/>
                        </a:rPr>
                        <a:t>Characteristic</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1" i="0" u="none" strike="noStrike" cap="none" normalizeH="0" baseline="0" smtClean="0">
                          <a:ln>
                            <a:noFill/>
                          </a:ln>
                          <a:solidFill>
                            <a:schemeClr val="tx1"/>
                          </a:solidFill>
                          <a:effectLst/>
                          <a:latin typeface="Times New Roman" pitchFamily="18" charset="0"/>
                        </a:rPr>
                        <a:t>Description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FFCC"/>
                    </a:solidFill>
                  </a:tcPr>
                </a:tc>
              </a:tr>
              <a:tr h="1385888">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Learner’s Self- Concept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Adults have a self-concept of being responsible for their own decisions and own lives. They are self-directed in their learning and may not respond well to competition.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1139825">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Experiences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Adults enter a learning activity with a vast reservoir of experiences that can serve as a rich foundation for learning.</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r>
              <a:tr h="1385888">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Readiness to Learn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Adults come ready to learn those things they need to know and need to do in order to cope effectively with real-life situations. They learn according to their social roles.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ECFF"/>
                    </a:solidFill>
                  </a:tcPr>
                </a:tc>
              </a:tr>
            </a:tbl>
          </a:graphicData>
        </a:graphic>
      </p:graphicFrame>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1" name="Group 41"/>
          <p:cNvGraphicFramePr>
            <a:graphicFrameLocks noGrp="1"/>
          </p:cNvGraphicFramePr>
          <p:nvPr>
            <p:ph idx="1"/>
          </p:nvPr>
        </p:nvGraphicFramePr>
        <p:xfrm>
          <a:off x="762000" y="914400"/>
          <a:ext cx="7772400" cy="5029200"/>
        </p:xfrm>
        <a:graphic>
          <a:graphicData uri="http://schemas.openxmlformats.org/drawingml/2006/table">
            <a:tbl>
              <a:tblPr/>
              <a:tblGrid>
                <a:gridCol w="2895600"/>
                <a:gridCol w="4876800"/>
              </a:tblGrid>
              <a:tr h="1657350">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Orientation to Learning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Adults are problem-centered in response to pressures they feel in their current life situation and have a perspective of immediacy of application toward most of their learning.</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FF"/>
                    </a:solidFill>
                  </a:tcPr>
                </a:tc>
              </a:tr>
              <a:tr h="857250">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Need to Know</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7C80"/>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Adults need to know why they need to learn something before undertaking to learn it.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7C80"/>
                    </a:solidFill>
                  </a:tcPr>
                </a:tc>
              </a:tr>
              <a:tr h="1657350">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Motivation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66"/>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While adults are responsive to some external motivators such as better jobs or higher salaries, the most potent motivators are internal pressures such as the desire to increase job satisfaction or self-esteem.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66"/>
                    </a:solidFill>
                  </a:tcPr>
                </a:tc>
              </a:tr>
              <a:tr h="857250">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400" b="0" i="0" u="none" strike="noStrike" cap="none" normalizeH="0" baseline="0" smtClean="0">
                          <a:ln>
                            <a:noFill/>
                          </a:ln>
                          <a:solidFill>
                            <a:schemeClr val="tx1"/>
                          </a:solidFill>
                          <a:effectLst/>
                          <a:latin typeface="Times New Roman" pitchFamily="18" charset="0"/>
                        </a:rPr>
                        <a:t>Active Involvement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000" b="0" i="0" u="none" strike="noStrike" cap="none" normalizeH="0" baseline="0" smtClean="0">
                          <a:ln>
                            <a:noFill/>
                          </a:ln>
                          <a:solidFill>
                            <a:schemeClr val="tx1"/>
                          </a:solidFill>
                          <a:effectLst/>
                          <a:latin typeface="Times New Roman" pitchFamily="18" charset="0"/>
                        </a:rPr>
                        <a:t>Participation! Participation!! Participation!!! The fundamental principle of adult education.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CCFF"/>
                    </a:solidFill>
                  </a:tcPr>
                </a:tc>
              </a:tr>
            </a:tbl>
          </a:graphicData>
        </a:graphic>
      </p:graphicFrame>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Summary Learning Principles...</a:t>
            </a:r>
          </a:p>
        </p:txBody>
      </p:sp>
      <p:sp>
        <p:nvSpPr>
          <p:cNvPr id="34819" name="Rectangle 3"/>
          <p:cNvSpPr>
            <a:spLocks noGrp="1" noChangeArrowheads="1"/>
          </p:cNvSpPr>
          <p:nvPr>
            <p:ph type="body" idx="1"/>
          </p:nvPr>
        </p:nvSpPr>
        <p:spPr>
          <a:xfrm>
            <a:off x="762000" y="1371600"/>
            <a:ext cx="7772400" cy="4876800"/>
          </a:xfrm>
        </p:spPr>
        <p:txBody>
          <a:bodyPr/>
          <a:lstStyle/>
          <a:p>
            <a:r>
              <a:rPr lang="en-US" sz="2800"/>
              <a:t>Learner-Centered</a:t>
            </a:r>
          </a:p>
          <a:p>
            <a:r>
              <a:rPr lang="en-US" sz="2800"/>
              <a:t>Address Individual Differences</a:t>
            </a:r>
          </a:p>
          <a:p>
            <a:r>
              <a:rPr lang="en-US" sz="2800"/>
              <a:t>Through Experiences</a:t>
            </a:r>
          </a:p>
          <a:p>
            <a:pPr lvl="1"/>
            <a:r>
              <a:rPr lang="en-US" sz="2400"/>
              <a:t>Reflect on experiences</a:t>
            </a:r>
          </a:p>
          <a:p>
            <a:pPr lvl="1"/>
            <a:r>
              <a:rPr lang="en-US" sz="2400"/>
              <a:t>Give meaning to experiences</a:t>
            </a:r>
          </a:p>
          <a:p>
            <a:r>
              <a:rPr lang="en-US" sz="2800"/>
              <a:t>Built on:</a:t>
            </a:r>
          </a:p>
          <a:p>
            <a:pPr lvl="1"/>
            <a:r>
              <a:rPr lang="en-US" sz="2400"/>
              <a:t>Mutual respect</a:t>
            </a:r>
          </a:p>
          <a:p>
            <a:pPr lvl="1"/>
            <a:r>
              <a:rPr lang="en-US" sz="2400"/>
              <a:t>Self-direction</a:t>
            </a:r>
          </a:p>
          <a:p>
            <a:pPr lvl="1"/>
            <a:r>
              <a:rPr lang="en-US" sz="2400"/>
              <a:t>Responsibility</a:t>
            </a:r>
          </a:p>
          <a:p>
            <a:pPr lvl="1"/>
            <a:r>
              <a:rPr lang="en-US" sz="2400"/>
              <a:t>Trust</a:t>
            </a:r>
          </a:p>
        </p:txBody>
      </p:sp>
      <p:pic>
        <p:nvPicPr>
          <p:cNvPr id="34821" name="Picture 5" descr="Elvis Presley -  Roger Marshutz">
            <a:hlinkClick r:id="rId2" tooltip="Elvis Presley&lt;br&gt;Roger  Marshutz"/>
          </p:cNvPr>
          <p:cNvPicPr>
            <a:picLocks noChangeAspect="1" noChangeArrowheads="1"/>
          </p:cNvPicPr>
          <p:nvPr/>
        </p:nvPicPr>
        <p:blipFill>
          <a:blip r:embed="rId3" cstate="print"/>
          <a:srcRect/>
          <a:stretch>
            <a:fillRect/>
          </a:stretch>
        </p:blipFill>
        <p:spPr bwMode="auto">
          <a:xfrm>
            <a:off x="5715000" y="3352800"/>
            <a:ext cx="2743200" cy="27432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Why Emphasize Philosophy?</a:t>
            </a:r>
          </a:p>
        </p:txBody>
      </p:sp>
      <p:sp>
        <p:nvSpPr>
          <p:cNvPr id="35843" name="Rectangle 3"/>
          <p:cNvSpPr>
            <a:spLocks noGrp="1" noChangeArrowheads="1"/>
          </p:cNvSpPr>
          <p:nvPr>
            <p:ph type="body" idx="1"/>
          </p:nvPr>
        </p:nvSpPr>
        <p:spPr>
          <a:xfrm>
            <a:off x="228600" y="1447800"/>
            <a:ext cx="6248400" cy="4343400"/>
          </a:xfrm>
        </p:spPr>
        <p:txBody>
          <a:bodyPr/>
          <a:lstStyle/>
          <a:p>
            <a:r>
              <a:rPr lang="en-US" dirty="0"/>
              <a:t>Understand yourself (metacognition)</a:t>
            </a:r>
          </a:p>
          <a:p>
            <a:r>
              <a:rPr lang="en-US" dirty="0"/>
              <a:t>Increased professionalism</a:t>
            </a:r>
          </a:p>
          <a:p>
            <a:pPr lvl="1"/>
            <a:r>
              <a:rPr lang="en-US" dirty="0"/>
              <a:t>Understand colleagues</a:t>
            </a:r>
          </a:p>
          <a:p>
            <a:pPr lvl="1"/>
            <a:r>
              <a:rPr lang="en-US" dirty="0"/>
              <a:t>Relate to colleagues</a:t>
            </a:r>
          </a:p>
          <a:p>
            <a:r>
              <a:rPr lang="en-US" dirty="0"/>
              <a:t>Present consistent face to </a:t>
            </a:r>
            <a:r>
              <a:rPr lang="en-US" dirty="0" smtClean="0"/>
              <a:t>others</a:t>
            </a:r>
            <a:endParaRPr lang="en-US" dirty="0"/>
          </a:p>
          <a:p>
            <a:pPr lvl="1"/>
            <a:r>
              <a:rPr lang="en-US" dirty="0"/>
              <a:t>Supports teaching style research</a:t>
            </a:r>
          </a:p>
          <a:p>
            <a:pPr lvl="1"/>
            <a:r>
              <a:rPr lang="en-US" dirty="0"/>
              <a:t>Promotes learner self-direction</a:t>
            </a:r>
          </a:p>
        </p:txBody>
      </p:sp>
      <p:pic>
        <p:nvPicPr>
          <p:cNvPr id="35849" name="Picture 9" descr="elvis1"/>
          <p:cNvPicPr>
            <a:picLocks noChangeAspect="1" noChangeArrowheads="1"/>
          </p:cNvPicPr>
          <p:nvPr/>
        </p:nvPicPr>
        <p:blipFill>
          <a:blip r:embed="rId4" cstate="print"/>
          <a:srcRect/>
          <a:stretch>
            <a:fillRect/>
          </a:stretch>
        </p:blipFill>
        <p:spPr bwMode="auto">
          <a:xfrm>
            <a:off x="6648450" y="1828800"/>
            <a:ext cx="2047875" cy="2590800"/>
          </a:xfrm>
          <a:prstGeom prst="rect">
            <a:avLst/>
          </a:prstGeom>
          <a:noFill/>
          <a:ln w="57150" cmpd="thinThick">
            <a:solidFill>
              <a:srgbClr val="FF00FF"/>
            </a:solidFill>
            <a:miter lim="800000"/>
            <a:headEnd/>
            <a:tailEnd/>
          </a:ln>
        </p:spPr>
      </p:pic>
      <p:pic>
        <p:nvPicPr>
          <p:cNvPr id="35851"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6096000"/>
            <a:ext cx="244475" cy="24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358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85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81000"/>
            <a:ext cx="4648200" cy="762000"/>
          </a:xfrm>
        </p:spPr>
        <p:txBody>
          <a:bodyPr/>
          <a:lstStyle/>
          <a:p>
            <a:r>
              <a:rPr lang="en-US"/>
              <a:t>Bottom Line…</a:t>
            </a:r>
          </a:p>
        </p:txBody>
      </p:sp>
      <p:sp>
        <p:nvSpPr>
          <p:cNvPr id="37891" name="Rectangle 3"/>
          <p:cNvSpPr>
            <a:spLocks noGrp="1" noChangeArrowheads="1"/>
          </p:cNvSpPr>
          <p:nvPr>
            <p:ph type="body" idx="1"/>
          </p:nvPr>
        </p:nvSpPr>
        <p:spPr>
          <a:xfrm>
            <a:off x="381000" y="1371600"/>
            <a:ext cx="5029200" cy="4343400"/>
          </a:xfrm>
        </p:spPr>
        <p:txBody>
          <a:bodyPr/>
          <a:lstStyle/>
          <a:p>
            <a:pPr>
              <a:lnSpc>
                <a:spcPct val="90000"/>
              </a:lnSpc>
            </a:pPr>
            <a:r>
              <a:rPr lang="en-US" sz="2800"/>
              <a:t>In education because of:</a:t>
            </a:r>
          </a:p>
          <a:p>
            <a:pPr lvl="1">
              <a:lnSpc>
                <a:spcPct val="90000"/>
              </a:lnSpc>
            </a:pPr>
            <a:r>
              <a:rPr lang="en-US" sz="2400"/>
              <a:t>Dreams</a:t>
            </a:r>
          </a:p>
          <a:p>
            <a:pPr lvl="1">
              <a:lnSpc>
                <a:spcPct val="90000"/>
              </a:lnSpc>
            </a:pPr>
            <a:r>
              <a:rPr lang="en-US" sz="2400"/>
              <a:t>Goals</a:t>
            </a:r>
          </a:p>
          <a:p>
            <a:pPr lvl="1">
              <a:lnSpc>
                <a:spcPct val="90000"/>
              </a:lnSpc>
            </a:pPr>
            <a:r>
              <a:rPr lang="en-US" sz="2400"/>
              <a:t>Passion</a:t>
            </a:r>
          </a:p>
          <a:p>
            <a:pPr>
              <a:lnSpc>
                <a:spcPct val="90000"/>
              </a:lnSpc>
            </a:pPr>
            <a:r>
              <a:rPr lang="en-US" sz="2800"/>
              <a:t>When married with adult learning principles:</a:t>
            </a:r>
          </a:p>
          <a:p>
            <a:pPr lvl="1">
              <a:lnSpc>
                <a:spcPct val="90000"/>
              </a:lnSpc>
            </a:pPr>
            <a:r>
              <a:rPr lang="en-US" sz="2400"/>
              <a:t>More effective</a:t>
            </a:r>
          </a:p>
          <a:p>
            <a:pPr lvl="1">
              <a:lnSpc>
                <a:spcPct val="90000"/>
              </a:lnSpc>
            </a:pPr>
            <a:r>
              <a:rPr lang="en-US" sz="2400"/>
              <a:t>More professional</a:t>
            </a:r>
          </a:p>
          <a:p>
            <a:pPr>
              <a:lnSpc>
                <a:spcPct val="90000"/>
              </a:lnSpc>
            </a:pPr>
            <a:r>
              <a:rPr lang="en-US" sz="2800"/>
              <a:t>Activated with the          </a:t>
            </a:r>
            <a:r>
              <a:rPr lang="en-US" sz="2800" b="1" i="1">
                <a:solidFill>
                  <a:srgbClr val="FF3300"/>
                </a:solidFill>
              </a:rPr>
              <a:t>ELVIS Model…</a:t>
            </a:r>
          </a:p>
          <a:p>
            <a:pPr lvl="1">
              <a:lnSpc>
                <a:spcPct val="90000"/>
              </a:lnSpc>
            </a:pPr>
            <a:endParaRPr lang="en-US" sz="2400"/>
          </a:p>
        </p:txBody>
      </p:sp>
      <p:pic>
        <p:nvPicPr>
          <p:cNvPr id="37893" name="Picture 5" descr="Elvis Quilt-Creek Co Fair"/>
          <p:cNvPicPr>
            <a:picLocks noChangeAspect="1" noChangeArrowheads="1"/>
          </p:cNvPicPr>
          <p:nvPr/>
        </p:nvPicPr>
        <p:blipFill>
          <a:blip r:embed="rId4" cstate="print"/>
          <a:srcRect/>
          <a:stretch>
            <a:fillRect/>
          </a:stretch>
        </p:blipFill>
        <p:spPr bwMode="auto">
          <a:xfrm>
            <a:off x="5400675" y="381000"/>
            <a:ext cx="3409950" cy="6096000"/>
          </a:xfrm>
          <a:prstGeom prst="rect">
            <a:avLst/>
          </a:prstGeom>
          <a:noFill/>
          <a:ln w="57150" cmpd="thinThick">
            <a:solidFill>
              <a:srgbClr val="FF00FF"/>
            </a:solidFill>
            <a:miter lim="800000"/>
            <a:headEnd/>
            <a:tailEnd/>
          </a:ln>
        </p:spPr>
      </p:pic>
      <p:pic>
        <p:nvPicPr>
          <p:cNvPr id="37894" name="Picture 6" descr="Awards_and_Trophies_Man_with_trophy_prv"/>
          <p:cNvPicPr>
            <a:picLocks noChangeAspect="1" noChangeArrowheads="1" noCrop="1"/>
          </p:cNvPicPr>
          <p:nvPr/>
        </p:nvPicPr>
        <p:blipFill>
          <a:blip r:embed="rId5" cstate="print"/>
          <a:srcRect/>
          <a:stretch>
            <a:fillRect/>
          </a:stretch>
        </p:blipFill>
        <p:spPr bwMode="auto">
          <a:xfrm>
            <a:off x="7848600" y="2590800"/>
            <a:ext cx="581025" cy="773113"/>
          </a:xfrm>
          <a:prstGeom prst="rect">
            <a:avLst/>
          </a:prstGeom>
          <a:noFill/>
        </p:spPr>
      </p:pic>
      <p:pic>
        <p:nvPicPr>
          <p:cNvPr id="37895" name="Picture 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343400" y="6096000"/>
            <a:ext cx="244475" cy="24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17" fill="hold"/>
                                        <p:tgtEl>
                                          <p:spTgt spid="378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789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Traditional View…</a:t>
            </a:r>
          </a:p>
        </p:txBody>
      </p:sp>
      <p:pic>
        <p:nvPicPr>
          <p:cNvPr id="8199" name="Picture 7" descr="733428834_6c85fa112a_o"/>
          <p:cNvPicPr>
            <a:picLocks noChangeAspect="1" noChangeArrowheads="1"/>
          </p:cNvPicPr>
          <p:nvPr/>
        </p:nvPicPr>
        <p:blipFill>
          <a:blip r:embed="rId4" cstate="print"/>
          <a:srcRect/>
          <a:stretch>
            <a:fillRect/>
          </a:stretch>
        </p:blipFill>
        <p:spPr bwMode="auto">
          <a:xfrm>
            <a:off x="914400" y="3810000"/>
            <a:ext cx="7467600" cy="2219325"/>
          </a:xfrm>
          <a:prstGeom prst="rect">
            <a:avLst/>
          </a:prstGeom>
          <a:noFill/>
        </p:spPr>
      </p:pic>
      <p:pic>
        <p:nvPicPr>
          <p:cNvPr id="8203" name="Picture 11" descr="300_2717"/>
          <p:cNvPicPr>
            <a:picLocks noChangeAspect="1" noChangeArrowheads="1"/>
          </p:cNvPicPr>
          <p:nvPr/>
        </p:nvPicPr>
        <p:blipFill>
          <a:blip r:embed="rId5" cstate="print"/>
          <a:srcRect/>
          <a:stretch>
            <a:fillRect/>
          </a:stretch>
        </p:blipFill>
        <p:spPr bwMode="auto">
          <a:xfrm>
            <a:off x="6934200" y="1524000"/>
            <a:ext cx="1368425" cy="2133600"/>
          </a:xfrm>
          <a:prstGeom prst="rect">
            <a:avLst/>
          </a:prstGeom>
          <a:noFill/>
        </p:spPr>
      </p:pic>
      <p:pic>
        <p:nvPicPr>
          <p:cNvPr id="8205" name="Picture 13" descr="marx-karl">
            <a:hlinkClick r:id="rId6"/>
          </p:cNvPr>
          <p:cNvPicPr>
            <a:picLocks noChangeAspect="1" noChangeArrowheads="1"/>
          </p:cNvPicPr>
          <p:nvPr/>
        </p:nvPicPr>
        <p:blipFill>
          <a:blip r:embed="rId7" cstate="print"/>
          <a:srcRect/>
          <a:stretch>
            <a:fillRect/>
          </a:stretch>
        </p:blipFill>
        <p:spPr bwMode="auto">
          <a:xfrm>
            <a:off x="914400" y="1524000"/>
            <a:ext cx="1501775" cy="2057400"/>
          </a:xfrm>
          <a:prstGeom prst="rect">
            <a:avLst/>
          </a:prstGeom>
          <a:noFill/>
        </p:spPr>
      </p:pic>
      <p:pic>
        <p:nvPicPr>
          <p:cNvPr id="8207" name="Picture 15" descr="socrates">
            <a:hlinkClick r:id="rId8"/>
          </p:cNvPr>
          <p:cNvPicPr>
            <a:picLocks noChangeAspect="1" noChangeArrowheads="1"/>
          </p:cNvPicPr>
          <p:nvPr/>
        </p:nvPicPr>
        <p:blipFill>
          <a:blip r:embed="rId9" cstate="print"/>
          <a:srcRect/>
          <a:stretch>
            <a:fillRect/>
          </a:stretch>
        </p:blipFill>
        <p:spPr bwMode="auto">
          <a:xfrm>
            <a:off x="4064000" y="1600200"/>
            <a:ext cx="1316038" cy="1981200"/>
          </a:xfrm>
          <a:prstGeom prst="rect">
            <a:avLst/>
          </a:prstGeom>
          <a:noFill/>
        </p:spPr>
      </p:pic>
      <p:pic>
        <p:nvPicPr>
          <p:cNvPr id="8208" name="Picture 1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4495800" y="6248400"/>
            <a:ext cx="304800" cy="304800"/>
          </a:xfrm>
          <a:prstGeom prst="rect">
            <a:avLst/>
          </a:prstGeom>
          <a:noFill/>
        </p:spPr>
      </p:pic>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74" fill="hold"/>
                                        <p:tgtEl>
                                          <p:spTgt spid="82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20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Excellent Books...</a:t>
            </a:r>
          </a:p>
        </p:txBody>
      </p:sp>
      <p:sp>
        <p:nvSpPr>
          <p:cNvPr id="36867" name="Rectangle 3"/>
          <p:cNvSpPr>
            <a:spLocks noGrp="1" noChangeArrowheads="1"/>
          </p:cNvSpPr>
          <p:nvPr>
            <p:ph type="body" idx="1"/>
          </p:nvPr>
        </p:nvSpPr>
        <p:spPr>
          <a:xfrm>
            <a:off x="762000" y="1524000"/>
            <a:ext cx="7772400" cy="4343400"/>
          </a:xfrm>
        </p:spPr>
        <p:txBody>
          <a:bodyPr/>
          <a:lstStyle/>
          <a:p>
            <a:r>
              <a:rPr lang="en-US" sz="2400" dirty="0"/>
              <a:t>Elias, J. L., &amp; Merriam, S. (2005). </a:t>
            </a:r>
            <a:r>
              <a:rPr lang="en-US" sz="2400" b="1" i="1" dirty="0"/>
              <a:t>Philosophical foundations of adult education</a:t>
            </a:r>
            <a:r>
              <a:rPr lang="en-US" sz="2400" dirty="0"/>
              <a:t> (3</a:t>
            </a:r>
            <a:r>
              <a:rPr lang="en-US" sz="2400" baseline="30000" dirty="0"/>
              <a:t>rd</a:t>
            </a:r>
            <a:r>
              <a:rPr lang="en-US" sz="2400" dirty="0"/>
              <a:t> Ed.). Malabar, FL: Krieger Publishing Co.</a:t>
            </a:r>
          </a:p>
          <a:p>
            <a:r>
              <a:rPr lang="en-US" sz="2400" dirty="0" err="1"/>
              <a:t>Ozmon</a:t>
            </a:r>
            <a:r>
              <a:rPr lang="en-US" sz="2400" dirty="0"/>
              <a:t>, H. A., &amp; Craver, S. M. (1981). </a:t>
            </a:r>
            <a:r>
              <a:rPr lang="en-US" sz="2400" b="1" i="1" dirty="0"/>
              <a:t>Philosophical foundations of education</a:t>
            </a:r>
            <a:r>
              <a:rPr lang="en-US" sz="2400" b="1" dirty="0"/>
              <a:t> (2</a:t>
            </a:r>
            <a:r>
              <a:rPr lang="en-US" sz="2400" b="1" baseline="30000" dirty="0"/>
              <a:t>nd</a:t>
            </a:r>
            <a:r>
              <a:rPr lang="en-US" sz="2400" b="1" dirty="0"/>
              <a:t> Ed.). </a:t>
            </a:r>
            <a:r>
              <a:rPr lang="en-US" sz="2400" dirty="0"/>
              <a:t>Columbus, OH: Merrill Publishing Co. </a:t>
            </a:r>
          </a:p>
        </p:txBody>
      </p:sp>
      <p:pic>
        <p:nvPicPr>
          <p:cNvPr id="36873" name="Picture 9" descr="Elvis-Presley-Reading-the-Paper-in-London-1958-Print-C10365607">
            <a:hlinkClick r:id="rId2"/>
          </p:cNvPr>
          <p:cNvPicPr>
            <a:picLocks noChangeAspect="1" noChangeArrowheads="1"/>
          </p:cNvPicPr>
          <p:nvPr/>
        </p:nvPicPr>
        <p:blipFill>
          <a:blip r:embed="rId3" cstate="print"/>
          <a:srcRect/>
          <a:stretch>
            <a:fillRect/>
          </a:stretch>
        </p:blipFill>
        <p:spPr bwMode="auto">
          <a:xfrm>
            <a:off x="3962400" y="4191000"/>
            <a:ext cx="1603375" cy="2057400"/>
          </a:xfrm>
          <a:prstGeom prst="rect">
            <a:avLst/>
          </a:prstGeom>
          <a:noFill/>
          <a:ln w="57150" cmpd="thinThick">
            <a:solidFill>
              <a:srgbClr val="FF00FF"/>
            </a:solidFill>
            <a:miter lim="800000"/>
            <a:headEnd/>
            <a:tailEnd/>
          </a:ln>
        </p:spPr>
      </p:pic>
    </p:spTree>
  </p:cSld>
  <p:clrMapOvr>
    <a:masterClrMapping/>
  </p:clrMapOvr>
  <p:transition advClick="0"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419600" y="1143000"/>
            <a:ext cx="4419600" cy="1600200"/>
          </a:xfrm>
        </p:spPr>
        <p:txBody>
          <a:bodyPr/>
          <a:lstStyle/>
          <a:p>
            <a:r>
              <a:rPr lang="en-US"/>
              <a:t>Award-Winning Quilt…</a:t>
            </a:r>
          </a:p>
        </p:txBody>
      </p:sp>
      <p:sp>
        <p:nvSpPr>
          <p:cNvPr id="49155" name="Rectangle 3"/>
          <p:cNvSpPr>
            <a:spLocks noGrp="1" noChangeArrowheads="1"/>
          </p:cNvSpPr>
          <p:nvPr>
            <p:ph type="body" idx="1"/>
          </p:nvPr>
        </p:nvSpPr>
        <p:spPr>
          <a:xfrm>
            <a:off x="4800600" y="3276600"/>
            <a:ext cx="3733800" cy="2286000"/>
          </a:xfrm>
        </p:spPr>
        <p:txBody>
          <a:bodyPr/>
          <a:lstStyle/>
          <a:p>
            <a:r>
              <a:rPr lang="en-US"/>
              <a:t>By Linda D. Conti</a:t>
            </a:r>
          </a:p>
        </p:txBody>
      </p:sp>
      <p:pic>
        <p:nvPicPr>
          <p:cNvPr id="49156" name="Picture 4" descr="Elvis Quilt-Creek Co Fair"/>
          <p:cNvPicPr>
            <a:picLocks noChangeAspect="1" noChangeArrowheads="1"/>
          </p:cNvPicPr>
          <p:nvPr/>
        </p:nvPicPr>
        <p:blipFill>
          <a:blip r:embed="rId4" cstate="print"/>
          <a:srcRect/>
          <a:stretch>
            <a:fillRect/>
          </a:stretch>
        </p:blipFill>
        <p:spPr bwMode="auto">
          <a:xfrm>
            <a:off x="609600" y="457200"/>
            <a:ext cx="3409950" cy="6096000"/>
          </a:xfrm>
          <a:prstGeom prst="rect">
            <a:avLst/>
          </a:prstGeom>
          <a:noFill/>
          <a:ln w="57150" cmpd="thinThick">
            <a:solidFill>
              <a:srgbClr val="FF00FF"/>
            </a:solidFill>
            <a:miter lim="800000"/>
            <a:headEnd/>
            <a:tailEnd/>
          </a:ln>
        </p:spPr>
      </p:pic>
      <p:pic>
        <p:nvPicPr>
          <p:cNvPr id="49157"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5943600"/>
            <a:ext cx="244475" cy="244475"/>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 fill="hold"/>
                                        <p:tgtEl>
                                          <p:spTgt spid="491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915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b="1">
                <a:solidFill>
                  <a:srgbClr val="FF00FF"/>
                </a:solidFill>
              </a:rPr>
              <a:t>Elvis Advises…</a:t>
            </a:r>
          </a:p>
        </p:txBody>
      </p:sp>
      <p:sp>
        <p:nvSpPr>
          <p:cNvPr id="50179" name="Rectangle 3"/>
          <p:cNvSpPr>
            <a:spLocks noGrp="1" noChangeArrowheads="1"/>
          </p:cNvSpPr>
          <p:nvPr>
            <p:ph type="body" idx="1"/>
          </p:nvPr>
        </p:nvSpPr>
        <p:spPr>
          <a:xfrm>
            <a:off x="457200" y="1295400"/>
            <a:ext cx="8382000" cy="4343400"/>
          </a:xfrm>
        </p:spPr>
        <p:txBody>
          <a:bodyPr/>
          <a:lstStyle/>
          <a:p>
            <a:r>
              <a:rPr lang="en-US"/>
              <a:t>What alternative approach would Elvis suggest to shake things up?</a:t>
            </a:r>
          </a:p>
          <a:p>
            <a:pPr lvl="1"/>
            <a:r>
              <a:rPr lang="en-US"/>
              <a:t>What happens when we shake things up?</a:t>
            </a:r>
          </a:p>
          <a:p>
            <a:pPr lvl="1"/>
            <a:r>
              <a:rPr lang="en-US"/>
              <a:t>What happens when we encounter special things?</a:t>
            </a:r>
          </a:p>
        </p:txBody>
      </p:sp>
      <p:pic>
        <p:nvPicPr>
          <p:cNvPr id="50180" name="Picture 4" descr="Elvis Presley Poster Card"/>
          <p:cNvPicPr>
            <a:picLocks noChangeAspect="1" noChangeArrowheads="1"/>
          </p:cNvPicPr>
          <p:nvPr/>
        </p:nvPicPr>
        <p:blipFill>
          <a:blip r:embed="rId2" cstate="print"/>
          <a:srcRect/>
          <a:stretch>
            <a:fillRect/>
          </a:stretch>
        </p:blipFill>
        <p:spPr bwMode="auto">
          <a:xfrm>
            <a:off x="3733800" y="3886200"/>
            <a:ext cx="1635125" cy="2057400"/>
          </a:xfrm>
          <a:prstGeom prst="rect">
            <a:avLst/>
          </a:prstGeom>
          <a:noFill/>
          <a:ln w="76200" cmpd="tri">
            <a:solidFill>
              <a:srgbClr val="FF00FF"/>
            </a:solid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533400"/>
            <a:ext cx="7772400" cy="762000"/>
          </a:xfrm>
        </p:spPr>
        <p:txBody>
          <a:bodyPr/>
          <a:lstStyle/>
          <a:p>
            <a:r>
              <a:rPr lang="en-US" sz="4000"/>
              <a:t>Alternative Approach: </a:t>
            </a:r>
            <a:endParaRPr lang="en-US" sz="4000" i="1">
              <a:solidFill>
                <a:srgbClr val="FF3300"/>
              </a:solidFill>
            </a:endParaRPr>
          </a:p>
        </p:txBody>
      </p:sp>
      <p:sp>
        <p:nvSpPr>
          <p:cNvPr id="14339" name="Rectangle 3"/>
          <p:cNvSpPr>
            <a:spLocks noGrp="1" noChangeArrowheads="1"/>
          </p:cNvSpPr>
          <p:nvPr>
            <p:ph type="body" idx="1"/>
          </p:nvPr>
        </p:nvSpPr>
        <p:spPr>
          <a:xfrm>
            <a:off x="838200" y="1676400"/>
            <a:ext cx="7086600" cy="1447800"/>
          </a:xfrm>
        </p:spPr>
        <p:txBody>
          <a:bodyPr/>
          <a:lstStyle/>
          <a:p>
            <a:r>
              <a:rPr lang="en-US"/>
              <a:t>What alternative approach would Elvis suggest to shake things up?</a:t>
            </a:r>
          </a:p>
          <a:p>
            <a:pPr>
              <a:buFont typeface="Monotype Sorts" pitchFamily="2" charset="2"/>
              <a:buNone/>
            </a:pPr>
            <a:endParaRPr lang="en-US"/>
          </a:p>
        </p:txBody>
      </p:sp>
      <p:pic>
        <p:nvPicPr>
          <p:cNvPr id="14347" name="Picture 11" descr="elvis_presley_black_and_white"/>
          <p:cNvPicPr>
            <a:picLocks noChangeAspect="1" noChangeArrowheads="1"/>
          </p:cNvPicPr>
          <p:nvPr/>
        </p:nvPicPr>
        <p:blipFill>
          <a:blip r:embed="rId4" cstate="print"/>
          <a:srcRect/>
          <a:stretch>
            <a:fillRect/>
          </a:stretch>
        </p:blipFill>
        <p:spPr bwMode="auto">
          <a:xfrm>
            <a:off x="3276600" y="3124200"/>
            <a:ext cx="2563813" cy="2657475"/>
          </a:xfrm>
          <a:prstGeom prst="rect">
            <a:avLst/>
          </a:prstGeom>
          <a:noFill/>
          <a:ln w="57150" cmpd="thinThick">
            <a:solidFill>
              <a:srgbClr val="FF00FF"/>
            </a:solidFill>
            <a:miter lim="800000"/>
            <a:headEnd/>
            <a:tailEnd/>
          </a:ln>
        </p:spPr>
      </p:pic>
      <p:pic>
        <p:nvPicPr>
          <p:cNvPr id="14349" name="Picture 1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343400" y="6172200"/>
            <a:ext cx="244475" cy="244475"/>
          </a:xfrm>
          <a:prstGeom prst="rect">
            <a:avLst/>
          </a:prstGeom>
          <a:noFill/>
        </p:spPr>
      </p:pic>
    </p:spTree>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7" fill="hold"/>
                                        <p:tgtEl>
                                          <p:spTgt spid="143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3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0"/>
            <a:ext cx="7772400" cy="762000"/>
          </a:xfrm>
        </p:spPr>
        <p:txBody>
          <a:bodyPr/>
          <a:lstStyle/>
          <a:p>
            <a:r>
              <a:rPr lang="en-US" sz="4000"/>
              <a:t>Alternative Approach: </a:t>
            </a:r>
            <a:br>
              <a:rPr lang="en-US" sz="4000"/>
            </a:br>
            <a:r>
              <a:rPr lang="en-US" sz="4000" i="1">
                <a:solidFill>
                  <a:srgbClr val="FF3300"/>
                </a:solidFill>
              </a:rPr>
              <a:t>Shaking things up…</a:t>
            </a:r>
          </a:p>
        </p:txBody>
      </p:sp>
      <p:sp>
        <p:nvSpPr>
          <p:cNvPr id="48131" name="Rectangle 3"/>
          <p:cNvSpPr>
            <a:spLocks noGrp="1" noChangeArrowheads="1"/>
          </p:cNvSpPr>
          <p:nvPr>
            <p:ph type="body" idx="1"/>
          </p:nvPr>
        </p:nvSpPr>
        <p:spPr>
          <a:xfrm>
            <a:off x="3962400" y="1905000"/>
            <a:ext cx="4800600" cy="4343400"/>
          </a:xfrm>
        </p:spPr>
        <p:txBody>
          <a:bodyPr/>
          <a:lstStyle/>
          <a:p>
            <a:pPr>
              <a:lnSpc>
                <a:spcPct val="90000"/>
              </a:lnSpc>
            </a:pPr>
            <a:r>
              <a:rPr lang="en-US"/>
              <a:t>PHIL</a:t>
            </a:r>
          </a:p>
          <a:p>
            <a:pPr lvl="1">
              <a:lnSpc>
                <a:spcPct val="90000"/>
              </a:lnSpc>
            </a:pPr>
            <a:r>
              <a:rPr lang="en-US" b="1">
                <a:solidFill>
                  <a:srgbClr val="FF3300"/>
                </a:solidFill>
              </a:rPr>
              <a:t>P</a:t>
            </a:r>
            <a:r>
              <a:rPr lang="en-US"/>
              <a:t>hilosophies </a:t>
            </a:r>
            <a:r>
              <a:rPr lang="en-US" b="1">
                <a:solidFill>
                  <a:srgbClr val="FF3300"/>
                </a:solidFill>
              </a:rPr>
              <a:t>H</a:t>
            </a:r>
            <a:r>
              <a:rPr lang="en-US"/>
              <a:t>eld by </a:t>
            </a:r>
            <a:r>
              <a:rPr lang="en-US" b="1">
                <a:solidFill>
                  <a:srgbClr val="FF3300"/>
                </a:solidFill>
              </a:rPr>
              <a:t>I</a:t>
            </a:r>
            <a:r>
              <a:rPr lang="en-US"/>
              <a:t>nstructors of </a:t>
            </a:r>
            <a:r>
              <a:rPr lang="en-US" b="1">
                <a:solidFill>
                  <a:srgbClr val="FF3300"/>
                </a:solidFill>
              </a:rPr>
              <a:t>L</a:t>
            </a:r>
            <a:r>
              <a:rPr lang="en-US"/>
              <a:t>ifelong-learners</a:t>
            </a:r>
          </a:p>
          <a:p>
            <a:pPr lvl="1">
              <a:lnSpc>
                <a:spcPct val="90000"/>
              </a:lnSpc>
            </a:pPr>
            <a:r>
              <a:rPr lang="en-US"/>
              <a:t>Placement in philosophical school</a:t>
            </a:r>
          </a:p>
          <a:p>
            <a:pPr lvl="1">
              <a:lnSpc>
                <a:spcPct val="90000"/>
              </a:lnSpc>
            </a:pPr>
            <a:r>
              <a:rPr lang="en-US"/>
              <a:t>Quick</a:t>
            </a:r>
          </a:p>
          <a:p>
            <a:pPr>
              <a:lnSpc>
                <a:spcPct val="90000"/>
              </a:lnSpc>
            </a:pPr>
            <a:r>
              <a:rPr lang="en-US"/>
              <a:t>Identify your educational beliefs</a:t>
            </a:r>
          </a:p>
        </p:txBody>
      </p:sp>
      <p:pic>
        <p:nvPicPr>
          <p:cNvPr id="48133" name="Picture 5" descr="Elvis Presley   "/>
          <p:cNvPicPr>
            <a:picLocks noChangeAspect="1" noChangeArrowheads="1"/>
          </p:cNvPicPr>
          <p:nvPr/>
        </p:nvPicPr>
        <p:blipFill>
          <a:blip r:embed="rId2" cstate="print"/>
          <a:srcRect/>
          <a:stretch>
            <a:fillRect/>
          </a:stretch>
        </p:blipFill>
        <p:spPr bwMode="auto">
          <a:xfrm>
            <a:off x="533400" y="2209800"/>
            <a:ext cx="3036888" cy="3657600"/>
          </a:xfrm>
          <a:prstGeom prst="rect">
            <a:avLst/>
          </a:prstGeom>
          <a:noFill/>
          <a:ln w="57150" cmpd="thinThick">
            <a:solidFill>
              <a:srgbClr val="FF00FF"/>
            </a:solidFill>
            <a:miter lim="800000"/>
            <a:headEnd/>
            <a:tailEnd/>
          </a:ln>
        </p:spPr>
      </p:pic>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81000"/>
            <a:ext cx="5562600" cy="762000"/>
          </a:xfrm>
        </p:spPr>
        <p:txBody>
          <a:bodyPr/>
          <a:lstStyle/>
          <a:p>
            <a:r>
              <a:rPr lang="en-US"/>
              <a:t>ELVIS Model…</a:t>
            </a:r>
          </a:p>
        </p:txBody>
      </p:sp>
      <p:sp>
        <p:nvSpPr>
          <p:cNvPr id="15363" name="Rectangle 3"/>
          <p:cNvSpPr>
            <a:spLocks noGrp="1" noChangeArrowheads="1"/>
          </p:cNvSpPr>
          <p:nvPr>
            <p:ph type="body" idx="1"/>
          </p:nvPr>
        </p:nvSpPr>
        <p:spPr>
          <a:xfrm>
            <a:off x="228600" y="1447800"/>
            <a:ext cx="5029200" cy="4343400"/>
          </a:xfrm>
        </p:spPr>
        <p:txBody>
          <a:bodyPr/>
          <a:lstStyle/>
          <a:p>
            <a:r>
              <a:rPr lang="en-US"/>
              <a:t>Uses ELVIS memories</a:t>
            </a:r>
          </a:p>
          <a:p>
            <a:pPr lvl="1"/>
            <a:r>
              <a:rPr lang="en-US"/>
              <a:t>Enliven the philosophies	</a:t>
            </a:r>
          </a:p>
          <a:p>
            <a:pPr lvl="1"/>
            <a:r>
              <a:rPr lang="en-US"/>
              <a:t>Help us remember the parts</a:t>
            </a:r>
          </a:p>
          <a:p>
            <a:pPr lvl="1"/>
            <a:r>
              <a:rPr lang="en-US"/>
              <a:t>What does Elvis have to tell us?</a:t>
            </a:r>
          </a:p>
        </p:txBody>
      </p:sp>
      <p:pic>
        <p:nvPicPr>
          <p:cNvPr id="15367" name="Picture 7" descr="Elvis Quilt -04F"/>
          <p:cNvPicPr>
            <a:picLocks noChangeAspect="1" noChangeArrowheads="1"/>
          </p:cNvPicPr>
          <p:nvPr/>
        </p:nvPicPr>
        <p:blipFill>
          <a:blip r:embed="rId4" cstate="print"/>
          <a:srcRect/>
          <a:stretch>
            <a:fillRect/>
          </a:stretch>
        </p:blipFill>
        <p:spPr bwMode="auto">
          <a:xfrm>
            <a:off x="6465888" y="228600"/>
            <a:ext cx="1811337" cy="6372225"/>
          </a:xfrm>
          <a:prstGeom prst="rect">
            <a:avLst/>
          </a:prstGeom>
          <a:noFill/>
          <a:ln w="57150" cmpd="thinThick">
            <a:solidFill>
              <a:srgbClr val="FF00FF"/>
            </a:solidFill>
            <a:miter lim="800000"/>
            <a:headEnd/>
            <a:tailEnd/>
          </a:ln>
        </p:spPr>
      </p:pic>
      <p:pic>
        <p:nvPicPr>
          <p:cNvPr id="15369" name="Picture 9" descr="See full size image">
            <a:hlinkClick r:id="rId5"/>
          </p:cNvPr>
          <p:cNvPicPr>
            <a:picLocks noChangeAspect="1" noChangeArrowheads="1"/>
          </p:cNvPicPr>
          <p:nvPr/>
        </p:nvPicPr>
        <p:blipFill>
          <a:blip r:embed="rId6" cstate="print"/>
          <a:srcRect/>
          <a:stretch>
            <a:fillRect/>
          </a:stretch>
        </p:blipFill>
        <p:spPr bwMode="auto">
          <a:xfrm>
            <a:off x="2438400" y="4114800"/>
            <a:ext cx="1463675" cy="2209800"/>
          </a:xfrm>
          <a:prstGeom prst="rect">
            <a:avLst/>
          </a:prstGeom>
          <a:noFill/>
          <a:ln w="57150" cmpd="thinThick">
            <a:solidFill>
              <a:srgbClr val="FF00FF"/>
            </a:solidFill>
            <a:miter lim="800000"/>
            <a:headEnd/>
            <a:tailEnd/>
          </a:ln>
        </p:spPr>
      </p:pic>
      <p:pic>
        <p:nvPicPr>
          <p:cNvPr id="15372" name="Picture 1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4876800" y="5715000"/>
            <a:ext cx="244475" cy="24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8" fill="hold"/>
                                        <p:tgtEl>
                                          <p:spTgt spid="153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37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Historical Development…</a:t>
            </a:r>
          </a:p>
        </p:txBody>
      </p:sp>
      <p:graphicFrame>
        <p:nvGraphicFramePr>
          <p:cNvPr id="16424" name="Group 40"/>
          <p:cNvGraphicFramePr>
            <a:graphicFrameLocks noGrp="1"/>
          </p:cNvGraphicFramePr>
          <p:nvPr>
            <p:ph idx="1"/>
          </p:nvPr>
        </p:nvGraphicFramePr>
        <p:xfrm>
          <a:off x="762000" y="1676400"/>
          <a:ext cx="7772400" cy="4343400"/>
        </p:xfrm>
        <a:graphic>
          <a:graphicData uri="http://schemas.openxmlformats.org/drawingml/2006/table">
            <a:tbl>
              <a:tblPr/>
              <a:tblGrid>
                <a:gridCol w="3962400"/>
                <a:gridCol w="3810000"/>
              </a:tblGrid>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1" i="0" u="none" strike="noStrike" cap="none" normalizeH="0" baseline="0" smtClean="0">
                          <a:ln>
                            <a:noFill/>
                          </a:ln>
                          <a:solidFill>
                            <a:schemeClr val="tx1"/>
                          </a:solidFill>
                          <a:effectLst/>
                          <a:latin typeface="Times New Roman" pitchFamily="18" charset="0"/>
                        </a:rPr>
                        <a:t>Time Period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1" i="0" u="none" strike="noStrike" cap="none" normalizeH="0" baseline="0" smtClean="0">
                          <a:ln>
                            <a:noFill/>
                          </a:ln>
                          <a:solidFill>
                            <a:schemeClr val="tx1"/>
                          </a:solidFill>
                          <a:effectLst/>
                          <a:latin typeface="Times New Roman" pitchFamily="18" charset="0"/>
                        </a:rPr>
                        <a:t>Philosophy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FFCC"/>
                    </a:solidFill>
                  </a:tcPr>
                </a:tc>
              </a:tr>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Greeks to Middle Ages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Idealism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Scientific Revolution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Realism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r>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Industrial Revolution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Progressivism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r>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Post World War II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Humanism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723900">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Challenge Status Quo</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7C80"/>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Tx/>
                        <a:buFont typeface="Monotype Sorts" pitchFamily="2" charset="2"/>
                        <a:buNone/>
                        <a:tabLst/>
                      </a:pPr>
                      <a:r>
                        <a:rPr kumimoji="1" lang="en-US" sz="2800" b="0" i="0" u="none" strike="noStrike" cap="none" normalizeH="0" baseline="0" smtClean="0">
                          <a:ln>
                            <a:noFill/>
                          </a:ln>
                          <a:solidFill>
                            <a:schemeClr val="tx1"/>
                          </a:solidFill>
                          <a:effectLst/>
                          <a:latin typeface="Times New Roman" pitchFamily="18" charset="0"/>
                        </a:rPr>
                        <a:t>Reconstructionism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7C80"/>
                    </a:solidFill>
                  </a:tcPr>
                </a:tc>
              </a:tr>
            </a:tbl>
          </a:graphicData>
        </a:graphic>
      </p:graphicFrame>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ELVIS Model...</a:t>
            </a:r>
          </a:p>
        </p:txBody>
      </p:sp>
      <p:sp>
        <p:nvSpPr>
          <p:cNvPr id="18435" name="Rectangle 3"/>
          <p:cNvSpPr>
            <a:spLocks noGrp="1" noChangeArrowheads="1"/>
          </p:cNvSpPr>
          <p:nvPr>
            <p:ph type="body" idx="1"/>
          </p:nvPr>
        </p:nvSpPr>
        <p:spPr/>
        <p:txBody>
          <a:bodyPr/>
          <a:lstStyle/>
          <a:p>
            <a:r>
              <a:rPr lang="en-US" b="1">
                <a:solidFill>
                  <a:srgbClr val="FF3300"/>
                </a:solidFill>
                <a:latin typeface="North Face Display Caps SSi" pitchFamily="18" charset="0"/>
              </a:rPr>
              <a:t>E</a:t>
            </a:r>
            <a:r>
              <a:rPr lang="en-US"/>
              <a:t>: Emotional</a:t>
            </a:r>
          </a:p>
          <a:p>
            <a:r>
              <a:rPr lang="en-US" b="1">
                <a:solidFill>
                  <a:srgbClr val="FF3300"/>
                </a:solidFill>
                <a:latin typeface="North Face Display Caps SSi" pitchFamily="18" charset="0"/>
              </a:rPr>
              <a:t>L</a:t>
            </a:r>
            <a:r>
              <a:rPr lang="en-US"/>
              <a:t>: Linkage of Individual and Society</a:t>
            </a:r>
          </a:p>
          <a:p>
            <a:r>
              <a:rPr lang="en-US" b="1">
                <a:solidFill>
                  <a:srgbClr val="FF3300"/>
                </a:solidFill>
                <a:latin typeface="North Face Display Caps SSi" pitchFamily="18" charset="0"/>
              </a:rPr>
              <a:t>V</a:t>
            </a:r>
            <a:r>
              <a:rPr lang="en-US"/>
              <a:t>: Vision</a:t>
            </a:r>
          </a:p>
          <a:p>
            <a:r>
              <a:rPr lang="en-US" b="1">
                <a:solidFill>
                  <a:srgbClr val="FF3300"/>
                </a:solidFill>
                <a:latin typeface="North Face Display Caps SSi" pitchFamily="18" charset="0"/>
              </a:rPr>
              <a:t>I</a:t>
            </a:r>
            <a:r>
              <a:rPr lang="en-US"/>
              <a:t> : Inquisitiveness</a:t>
            </a:r>
          </a:p>
          <a:p>
            <a:r>
              <a:rPr lang="en-US" b="1">
                <a:solidFill>
                  <a:srgbClr val="FF3300"/>
                </a:solidFill>
                <a:latin typeface="North Face Display Caps SSi" pitchFamily="18" charset="0"/>
              </a:rPr>
              <a:t>S</a:t>
            </a:r>
            <a:r>
              <a:rPr lang="en-US"/>
              <a:t> : Scientific</a:t>
            </a:r>
          </a:p>
        </p:txBody>
      </p:sp>
      <p:pic>
        <p:nvPicPr>
          <p:cNvPr id="18437" name="Picture 5" descr="elvis_presley_on_stage"/>
          <p:cNvPicPr>
            <a:picLocks noChangeAspect="1" noChangeArrowheads="1"/>
          </p:cNvPicPr>
          <p:nvPr/>
        </p:nvPicPr>
        <p:blipFill>
          <a:blip r:embed="rId4" cstate="print"/>
          <a:srcRect/>
          <a:stretch>
            <a:fillRect/>
          </a:stretch>
        </p:blipFill>
        <p:spPr bwMode="auto">
          <a:xfrm>
            <a:off x="5943600" y="3505200"/>
            <a:ext cx="2055813" cy="2600325"/>
          </a:xfrm>
          <a:prstGeom prst="rect">
            <a:avLst/>
          </a:prstGeom>
          <a:noFill/>
          <a:ln w="76200" cmpd="tri">
            <a:solidFill>
              <a:srgbClr val="CC99FF"/>
            </a:solidFill>
            <a:miter lim="800000"/>
            <a:headEnd/>
            <a:tailEnd/>
          </a:ln>
        </p:spPr>
      </p:pic>
      <p:pic>
        <p:nvPicPr>
          <p:cNvPr id="18440"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191000" y="5638800"/>
            <a:ext cx="244475" cy="24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7" fill="hold"/>
                                        <p:tgtEl>
                                          <p:spTgt spid="184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440"/>
                </p:tgtEl>
              </p:cMediaNode>
            </p:audio>
          </p:childTnLst>
        </p:cTn>
      </p:par>
    </p:tnLst>
  </p:timing>
</p:sld>
</file>

<file path=ppt/theme/theme1.xml><?xml version="1.0" encoding="utf-8"?>
<a:theme xmlns:a="http://schemas.openxmlformats.org/drawingml/2006/main" name="Foster Green">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Foster Gre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oster Green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Foster Green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Foster Green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Foster Green</Template>
  <TotalTime>686</TotalTime>
  <Words>876</Words>
  <Application>Microsoft Office PowerPoint</Application>
  <PresentationFormat>On-screen Show (4:3)</PresentationFormat>
  <Paragraphs>193</Paragraphs>
  <Slides>31</Slides>
  <Notes>0</Notes>
  <HiddenSlides>0</HiddenSlides>
  <MMClips>13</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2" baseType="lpstr">
      <vt:lpstr>Foster Green</vt:lpstr>
      <vt:lpstr>Philosophy: The ELVIS Model</vt:lpstr>
      <vt:lpstr>What is philosophy…</vt:lpstr>
      <vt:lpstr>Traditional View…</vt:lpstr>
      <vt:lpstr>Elvis Advises…</vt:lpstr>
      <vt:lpstr>Alternative Approach: </vt:lpstr>
      <vt:lpstr>Alternative Approach:  Shaking things up…</vt:lpstr>
      <vt:lpstr>ELVIS Model…</vt:lpstr>
      <vt:lpstr>Historical Development…</vt:lpstr>
      <vt:lpstr>ELVIS Model...</vt:lpstr>
      <vt:lpstr>Elvis Advises…</vt:lpstr>
      <vt:lpstr>Emotional: Humanism </vt:lpstr>
      <vt:lpstr>Emotional: Humanism Individuals are always in transition</vt:lpstr>
      <vt:lpstr>Elvis Advises…</vt:lpstr>
      <vt:lpstr>Linkage: Pragmatism </vt:lpstr>
      <vt:lpstr>Linkage: Pragmatism Inquire then do what works best</vt:lpstr>
      <vt:lpstr>Elvis Advises…</vt:lpstr>
      <vt:lpstr>Vision: Reconstructionism</vt:lpstr>
      <vt:lpstr>Vision: Reconstructionism Education can be used in reconstructing society</vt:lpstr>
      <vt:lpstr>Elvis Advises…</vt:lpstr>
      <vt:lpstr>Inquisitiveness: Idealism </vt:lpstr>
      <vt:lpstr>Inquisitiveness: Idealism Ideas are the only true reality</vt:lpstr>
      <vt:lpstr>Elvis Advises…</vt:lpstr>
      <vt:lpstr>Scientific: Realism</vt:lpstr>
      <vt:lpstr>Scientific: Realism Reality exists independent of the human mind</vt:lpstr>
      <vt:lpstr>Basic Adult Learning Principles…</vt:lpstr>
      <vt:lpstr>PowerPoint Presentation</vt:lpstr>
      <vt:lpstr>Summary Learning Principles...</vt:lpstr>
      <vt:lpstr>Why Emphasize Philosophy?</vt:lpstr>
      <vt:lpstr>Bottom Line…</vt:lpstr>
      <vt:lpstr>Excellent Books...</vt:lpstr>
      <vt:lpstr>Award-Winning Quilt…</vt:lpstr>
    </vt:vector>
  </TitlesOfParts>
  <Company>Learning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The E.L.V.I.S Model</dc:title>
  <dc:creator>Preferred Customer</dc:creator>
  <cp:lastModifiedBy>Gary J. Conti</cp:lastModifiedBy>
  <cp:revision>61</cp:revision>
  <dcterms:created xsi:type="dcterms:W3CDTF">2009-02-09T02:13:26Z</dcterms:created>
  <dcterms:modified xsi:type="dcterms:W3CDTF">2014-09-27T20:14:06Z</dcterms:modified>
</cp:coreProperties>
</file>