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36" r:id="rId2"/>
    <p:sldId id="338" r:id="rId3"/>
    <p:sldId id="329" r:id="rId4"/>
    <p:sldId id="337" r:id="rId5"/>
    <p:sldId id="331" r:id="rId6"/>
    <p:sldId id="332" r:id="rId7"/>
    <p:sldId id="335" r:id="rId8"/>
    <p:sldId id="327" r:id="rId9"/>
    <p:sldId id="319" r:id="rId10"/>
    <p:sldId id="315" r:id="rId11"/>
    <p:sldId id="316" r:id="rId12"/>
    <p:sldId id="295" r:id="rId13"/>
    <p:sldId id="306" r:id="rId14"/>
    <p:sldId id="311" r:id="rId15"/>
    <p:sldId id="261" r:id="rId16"/>
    <p:sldId id="296" r:id="rId17"/>
    <p:sldId id="313" r:id="rId18"/>
    <p:sldId id="273" r:id="rId19"/>
    <p:sldId id="297" r:id="rId20"/>
    <p:sldId id="314" r:id="rId21"/>
    <p:sldId id="302" r:id="rId22"/>
    <p:sldId id="301" r:id="rId23"/>
    <p:sldId id="340" r:id="rId24"/>
    <p:sldId id="276" r:id="rId25"/>
    <p:sldId id="324" r:id="rId26"/>
    <p:sldId id="321" r:id="rId27"/>
    <p:sldId id="322" r:id="rId28"/>
    <p:sldId id="323" r:id="rId29"/>
    <p:sldId id="291" r:id="rId30"/>
    <p:sldId id="299" r:id="rId31"/>
    <p:sldId id="328" r:id="rId32"/>
    <p:sldId id="317" r:id="rId33"/>
    <p:sldId id="333" r:id="rId34"/>
    <p:sldId id="334" r:id="rId3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3300"/>
    <a:srgbClr val="FF5050"/>
    <a:srgbClr val="FF6600"/>
    <a:srgbClr val="990000"/>
    <a:srgbClr val="9933FF"/>
    <a:srgbClr val="99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737" autoAdjust="0"/>
  </p:normalViewPr>
  <p:slideViewPr>
    <p:cSldViewPr>
      <p:cViewPr varScale="1">
        <p:scale>
          <a:sx n="85" d="100"/>
          <a:sy n="85" d="100"/>
        </p:scale>
        <p:origin x="-13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C249CBB4-DE1E-4544-BF23-9B7C9B411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7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93D6C56-EF34-4840-84C0-3CAF7940B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79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2D212-7070-4FBA-B51B-FC7C620994E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D42EAF52-0597-4AD1-8424-1EDC4F889B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A5420-9ED9-4A82-9627-7DFE6C1E6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986807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18333-2CF3-4355-A8F2-5F7E8E86C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72317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84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E7FDAA-7E59-4107-97EE-6326A4F23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675706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3DBDD-DFAE-4D08-8E27-F58E37634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734650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C5FF-1378-4613-95E8-77DB7FAD0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462185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4E4BE-0B10-4B56-98B9-2C6F198CC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847540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71C55-2972-4820-8E6A-894EA72C7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041340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0E295-0779-4620-9A6A-B3DAEB126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08934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6238-C950-4A32-A7C7-24D4E75FC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721680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8E07-8A14-4F5F-8DE6-7B28466A6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57212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DC2C0-58BE-4C29-91CC-E233CA0BD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152500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2C7C2BAC-D685-4444-BFE6-9C8C0A35BA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2.png"/><Relationship Id="rId5" Type="http://schemas.openxmlformats.org/officeDocument/2006/relationships/image" Target="../media/image23.jpeg"/><Relationship Id="rId4" Type="http://schemas.openxmlformats.org/officeDocument/2006/relationships/hyperlink" Target="http://www.8notes.com/pictures/elvis_presle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hyperlink" Target="http://images.google.com/imgres?imgurl=http://forgottenjournal.com/wp-content/uploads/2009/03/elvis-presley.jpg&amp;imgrefurl=http://forgottenjournal.com/&amp;usg=__FZIdwvUzjM1kxorgylT-eJmPFsI=&amp;h=400&amp;w=267&amp;sz=27&amp;hl=en&amp;start=42&amp;tbnid=2X0H9esk2jLunM:&amp;tbnh=124&amp;tbnw=83&amp;prev=/images?q%3Delvis%26gbv%3D2%26ndsp%3D20%26hl%3Den%26sa%3DN%26start%3D4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hyperlink" Target="http://www.videposters.ru/static/images/510x510-15080/Roger-Marshutz-Elvis-Presley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2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2.pn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838200"/>
          </a:xfrm>
        </p:spPr>
        <p:txBody>
          <a:bodyPr/>
          <a:lstStyle/>
          <a:p>
            <a:r>
              <a:rPr lang="en-US" altLang="en-US"/>
              <a:t>Taking Care of Business: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819400"/>
            <a:ext cx="3200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i="1">
                <a:solidFill>
                  <a:srgbClr val="990000"/>
                </a:solidFill>
              </a:rPr>
              <a:t>Addressing</a:t>
            </a:r>
          </a:p>
          <a:p>
            <a:pPr>
              <a:lnSpc>
                <a:spcPct val="90000"/>
              </a:lnSpc>
            </a:pPr>
            <a:r>
              <a:rPr lang="en-US" altLang="en-US" sz="2800" b="1" i="1">
                <a:solidFill>
                  <a:srgbClr val="990000"/>
                </a:solidFill>
              </a:rPr>
              <a:t>Individual</a:t>
            </a:r>
          </a:p>
          <a:p>
            <a:pPr>
              <a:lnSpc>
                <a:spcPct val="90000"/>
              </a:lnSpc>
            </a:pPr>
            <a:r>
              <a:rPr lang="en-US" altLang="en-US" sz="2800" b="1" i="1">
                <a:solidFill>
                  <a:srgbClr val="990000"/>
                </a:solidFill>
              </a:rPr>
              <a:t>Differences…</a:t>
            </a:r>
          </a:p>
        </p:txBody>
      </p:sp>
      <p:pic>
        <p:nvPicPr>
          <p:cNvPr id="128004" name="Picture 4" descr="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905000" cy="19812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Elvis Pres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905000" cy="19050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868345" y="5164853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tx2"/>
                </a:solidFill>
              </a:rPr>
              <a:t>Gary J. Conti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/>
          <a:lstStyle/>
          <a:p>
            <a:r>
              <a:rPr lang="en-US" altLang="en-US" b="1">
                <a:solidFill>
                  <a:srgbClr val="990000"/>
                </a:solidFill>
              </a:rPr>
              <a:t>Elvis Advises…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2362200"/>
          </a:xfrm>
        </p:spPr>
        <p:txBody>
          <a:bodyPr/>
          <a:lstStyle/>
          <a:p>
            <a:r>
              <a:rPr lang="en-US" altLang="en-US"/>
              <a:t>What are Elvis’ thoughts on why we should pay attention to </a:t>
            </a:r>
            <a:r>
              <a:rPr lang="en-US" altLang="en-US" b="1">
                <a:solidFill>
                  <a:srgbClr val="990000"/>
                </a:solidFill>
              </a:rPr>
              <a:t>individual differences</a:t>
            </a:r>
            <a:r>
              <a:rPr lang="en-US" altLang="en-US"/>
              <a:t>?</a:t>
            </a:r>
          </a:p>
          <a:p>
            <a:pPr lvl="1"/>
            <a:r>
              <a:rPr lang="en-US" altLang="en-US"/>
              <a:t>What happens if we don’t focus on the individual?</a:t>
            </a:r>
          </a:p>
          <a:p>
            <a:pPr lvl="1"/>
            <a:r>
              <a:rPr lang="en-US" altLang="en-US"/>
              <a:t>Might people look at things differently?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93190" name="Picture 6" descr="Elvis Presley Poster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635125" cy="20574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Individual Differences…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724400"/>
          </a:xfrm>
        </p:spPr>
        <p:txBody>
          <a:bodyPr/>
          <a:lstStyle/>
          <a:p>
            <a:r>
              <a:rPr lang="en-US" altLang="en-US" dirty="0" smtClean="0"/>
              <a:t>Why </a:t>
            </a:r>
            <a:r>
              <a:rPr lang="en-US" altLang="en-US" dirty="0"/>
              <a:t>does Elvis think we should pay attention to </a:t>
            </a:r>
            <a:r>
              <a:rPr lang="en-US" altLang="en-US" b="1" dirty="0">
                <a:solidFill>
                  <a:srgbClr val="990000"/>
                </a:solidFill>
              </a:rPr>
              <a:t>individual differences</a:t>
            </a:r>
            <a:r>
              <a:rPr lang="en-US" altLang="en-US" dirty="0"/>
              <a:t>?</a:t>
            </a:r>
          </a:p>
          <a:p>
            <a:pPr>
              <a:buFont typeface="Monotype Sorts" pitchFamily="2" charset="2"/>
              <a:buNone/>
            </a:pPr>
            <a:endParaRPr lang="en-US" altLang="en-US" dirty="0"/>
          </a:p>
        </p:txBody>
      </p:sp>
      <p:pic>
        <p:nvPicPr>
          <p:cNvPr id="94218" name="Picture 10" descr="Elv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1801813" cy="27051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Elvis Presley makes it big in the 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984375" cy="26289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2" name="Picture 14" descr="Elvis Presley in Las Veg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501775" cy="26670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7" name="Don'307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0" fill="hold"/>
                                        <p:tgtEl>
                                          <p:spTgt spid="94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6019800" cy="4648200"/>
          </a:xfrm>
        </p:spPr>
        <p:txBody>
          <a:bodyPr/>
          <a:lstStyle/>
          <a:p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/>
              <a:t>ssessing </a:t>
            </a: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altLang="en-US"/>
              <a:t>he </a:t>
            </a: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/>
              <a:t>earning Strategies of </a:t>
            </a: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/>
              <a:t>dult</a:t>
            </a: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</a:p>
          <a:p>
            <a:r>
              <a:rPr lang="en-US" altLang="en-US"/>
              <a:t>Places person in category</a:t>
            </a:r>
          </a:p>
          <a:p>
            <a:r>
              <a:rPr lang="en-US" altLang="en-US"/>
              <a:t>User friendly</a:t>
            </a:r>
          </a:p>
          <a:p>
            <a:r>
              <a:rPr lang="en-US" altLang="en-US"/>
              <a:t>Flow-chart design</a:t>
            </a:r>
          </a:p>
          <a:p>
            <a:r>
              <a:rPr lang="en-US" altLang="en-US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Let’s take ATLAS…</a:t>
            </a:r>
          </a:p>
          <a:p>
            <a:pPr>
              <a:buFont typeface="Monotype Sorts" pitchFamily="2" charset="2"/>
              <a:buNone/>
            </a:pPr>
            <a:endParaRPr lang="en-US" altLang="en-US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altLang="en-US" b="1">
              <a:solidFill>
                <a:srgbClr val="990000"/>
              </a:solidFill>
            </a:endParaRPr>
          </a:p>
          <a:p>
            <a:endParaRPr lang="en-US" altLang="en-US" b="1">
              <a:solidFill>
                <a:srgbClr val="990000"/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1838325" cy="3048000"/>
          </a:xfrm>
          <a:prstGeom prst="rect">
            <a:avLst/>
          </a:prstGeom>
          <a:noFill/>
          <a:ln w="76200" cap="sq" cmpd="tri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ATLAS has…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6705600" cy="4495800"/>
          </a:xfrm>
        </p:spPr>
        <p:txBody>
          <a:bodyPr/>
          <a:lstStyle/>
          <a:p>
            <a:r>
              <a:rPr lang="en-US" altLang="en-US"/>
              <a:t>3 groups</a:t>
            </a:r>
          </a:p>
          <a:p>
            <a:pPr lvl="1"/>
            <a:r>
              <a:rPr lang="en-US" altLang="en-US" b="1">
                <a:solidFill>
                  <a:srgbClr val="FF3300"/>
                </a:solidFill>
              </a:rPr>
              <a:t>Navigators</a:t>
            </a:r>
          </a:p>
          <a:p>
            <a:pPr lvl="1"/>
            <a:r>
              <a:rPr lang="en-US" altLang="en-US" b="1">
                <a:solidFill>
                  <a:srgbClr val="0066FF"/>
                </a:solidFill>
              </a:rPr>
              <a:t>Problem Solvers</a:t>
            </a:r>
          </a:p>
          <a:p>
            <a:pPr lvl="1"/>
            <a:r>
              <a:rPr lang="en-US" altLang="en-US" b="1">
                <a:solidFill>
                  <a:srgbClr val="9933FF"/>
                </a:solidFill>
              </a:rPr>
              <a:t>Engagers</a:t>
            </a:r>
          </a:p>
          <a:p>
            <a:r>
              <a:rPr lang="en-US" altLang="en-US"/>
              <a:t>Let’s look in detail at each group…</a:t>
            </a:r>
          </a:p>
        </p:txBody>
      </p:sp>
      <p:pic>
        <p:nvPicPr>
          <p:cNvPr id="81926" name="Picture 6" descr="04-elvis-presley-081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1387475" cy="1776413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3300"/>
                </a:solidFill>
              </a:rPr>
              <a:t>Elvis Advises…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343400"/>
          </a:xfrm>
        </p:spPr>
        <p:txBody>
          <a:bodyPr/>
          <a:lstStyle/>
          <a:p>
            <a:r>
              <a:rPr lang="en-US" altLang="en-US"/>
              <a:t>What is Elvis’ </a:t>
            </a:r>
            <a:r>
              <a:rPr lang="en-US" altLang="en-US" b="1">
                <a:solidFill>
                  <a:srgbClr val="FF3300"/>
                </a:solidFill>
              </a:rPr>
              <a:t>plan</a:t>
            </a:r>
            <a:r>
              <a:rPr lang="en-US" altLang="en-US"/>
              <a:t> for the problem that he has?</a:t>
            </a:r>
          </a:p>
          <a:p>
            <a:pPr lvl="1"/>
            <a:r>
              <a:rPr lang="en-US" altLang="en-US"/>
              <a:t>Does he have a clear plan?</a:t>
            </a:r>
          </a:p>
          <a:p>
            <a:pPr lvl="1"/>
            <a:r>
              <a:rPr lang="en-US" altLang="en-US"/>
              <a:t>What does Elvis do if his plan does not work?</a:t>
            </a:r>
          </a:p>
        </p:txBody>
      </p:sp>
      <p:pic>
        <p:nvPicPr>
          <p:cNvPr id="89093" name="Picture 5" descr="Elvis Presley Poster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635125" cy="20574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7620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Planning…</a:t>
            </a:r>
            <a:r>
              <a:rPr lang="en-US" altLang="en-US"/>
              <a:t> </a:t>
            </a:r>
            <a:endParaRPr lang="en-US" altLang="en-US" i="1">
              <a:solidFill>
                <a:srgbClr val="FF33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086600" cy="1447800"/>
          </a:xfrm>
        </p:spPr>
        <p:txBody>
          <a:bodyPr/>
          <a:lstStyle/>
          <a:p>
            <a:r>
              <a:rPr lang="en-US" altLang="en-US"/>
              <a:t>What is Elvis’ </a:t>
            </a:r>
            <a:r>
              <a:rPr lang="en-US" altLang="en-US" b="1">
                <a:solidFill>
                  <a:srgbClr val="FF3300"/>
                </a:solidFill>
              </a:rPr>
              <a:t>plan</a:t>
            </a:r>
            <a:r>
              <a:rPr lang="en-US" altLang="en-US"/>
              <a:t> for the problem that he has?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14350" name="Picture 14" descr="elv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124200" cy="2644775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Retu316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88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25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Navigators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191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Demand for Order and Structure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Like structure and are highly organized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Want schedules and deadlines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Use many organizational tools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Want learning objectives and expectations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Want control of their learning plan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Set up plan and stick with it; will clarify things three times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Logic-Oriented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Results oriented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Emotions not important for learning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Separate the learning message from the messenger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Do not waste their time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4038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Objective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Do not like group discussions or group work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Hate slackers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Prefer clear final results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Prefer formal evaluation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Perfectionist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Seek perfection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Trial-and-error means made a mistake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Lack conditional acceptance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Demand much of themselves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Hyper-critical of errors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Motto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Plan the work; work the plan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143000" y="129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FF3300"/>
                </a:solidFill>
              </a:rPr>
              <a:t>Efficiency and Effectiveness</a:t>
            </a:r>
          </a:p>
        </p:txBody>
      </p:sp>
      <p:pic>
        <p:nvPicPr>
          <p:cNvPr id="60427" name="Picture 11" descr="Columb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00200" cy="1154113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600200" cy="1152525"/>
          </a:xfrm>
          <a:prstGeom prst="rect">
            <a:avLst/>
          </a:prstGeom>
          <a:noFill/>
          <a:ln w="76200" cap="sq" cmpd="tri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Elvis Advises…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343400"/>
          </a:xfrm>
        </p:spPr>
        <p:txBody>
          <a:bodyPr/>
          <a:lstStyle/>
          <a:p>
            <a:r>
              <a:rPr lang="en-US" altLang="en-US"/>
              <a:t>What does Elvis have to tell us about </a:t>
            </a:r>
            <a:r>
              <a:rPr lang="en-US" altLang="en-US" b="1">
                <a:solidFill>
                  <a:srgbClr val="0066FF"/>
                </a:solidFill>
              </a:rPr>
              <a:t>having alternatives</a:t>
            </a:r>
            <a:r>
              <a:rPr lang="en-US" altLang="en-US"/>
              <a:t>?	</a:t>
            </a:r>
          </a:p>
          <a:p>
            <a:pPr lvl="1"/>
            <a:r>
              <a:rPr lang="en-US" altLang="en-US"/>
              <a:t>Are dreams (alternatives) okay?</a:t>
            </a:r>
          </a:p>
          <a:p>
            <a:pPr lvl="1"/>
            <a:r>
              <a:rPr lang="en-US" altLang="en-US"/>
              <a:t>What should you do with your dreams?</a:t>
            </a:r>
          </a:p>
        </p:txBody>
      </p:sp>
      <p:pic>
        <p:nvPicPr>
          <p:cNvPr id="91141" name="Picture 5" descr="Elvis Presley Poster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635125" cy="20574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 sz="4000">
                <a:solidFill>
                  <a:srgbClr val="0066FF"/>
                </a:solidFill>
              </a:rPr>
              <a:t>Generating Alternatives…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495800"/>
          </a:xfrm>
        </p:spPr>
        <p:txBody>
          <a:bodyPr/>
          <a:lstStyle/>
          <a:p>
            <a:r>
              <a:rPr lang="en-US" altLang="en-US"/>
              <a:t>What does Elvis have to tell us about </a:t>
            </a:r>
            <a:r>
              <a:rPr lang="en-US" altLang="en-US" b="1">
                <a:solidFill>
                  <a:srgbClr val="0066FF"/>
                </a:solidFill>
              </a:rPr>
              <a:t>having alternatives</a:t>
            </a:r>
            <a:r>
              <a:rPr lang="en-US" altLang="en-US"/>
              <a:t>?	</a:t>
            </a:r>
          </a:p>
          <a:p>
            <a:endParaRPr lang="en-US" altLang="en-US"/>
          </a:p>
        </p:txBody>
      </p:sp>
      <p:pic>
        <p:nvPicPr>
          <p:cNvPr id="27658" name="Picture 10" descr="elvis-presle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2133600" cy="21336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Foll328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67" fill="hold"/>
                                        <p:tgtEl>
                                          <p:spTgt spid="27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rgbClr val="0066FF"/>
                </a:solidFill>
              </a:rPr>
              <a:t>Problem Solvers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191000" cy="434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Constantly Seeking Alternatives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Open minded to learning possibilities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Difficulty making decisions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Procrastination because it allows thinking to continue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Prefer open-ended evaluations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Ongoing modification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Trial-and-error means an experiment for generating more alternatives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Creative Solutions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Curious; inventive; intuitive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Love to explore ideas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Do it their own way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Do not respond well to rigidity 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Do not try to force them to do it your way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Learning is an adventure for them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572000" y="19812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600"/>
              <a:t>Deal with Ideas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Like to think things through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Confident in abilities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Abstract thinkers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Do not interrupt; hard time starting again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Often think and deal in terms of symbols</a:t>
            </a:r>
          </a:p>
          <a:p>
            <a:pPr>
              <a:lnSpc>
                <a:spcPct val="80000"/>
              </a:lnSpc>
            </a:pPr>
            <a:r>
              <a:rPr kumimoji="0" lang="en-US" altLang="en-US" sz="1600"/>
              <a:t>Storytellers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Descriptive and detailed in answers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Use many examples 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Add delightful details to stories 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The</a:t>
            </a:r>
            <a:r>
              <a:rPr kumimoji="0" lang="en-US" altLang="en-US" sz="1600" i="1"/>
              <a:t> process</a:t>
            </a:r>
            <a:r>
              <a:rPr kumimoji="0" lang="en-US" altLang="en-US" sz="1600"/>
              <a:t> of telling the story is the important thing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Competition of the story not important</a:t>
            </a:r>
          </a:p>
          <a:p>
            <a:pPr>
              <a:lnSpc>
                <a:spcPct val="80000"/>
              </a:lnSpc>
            </a:pPr>
            <a:r>
              <a:rPr kumimoji="0" lang="en-US" altLang="en-US" sz="1800"/>
              <a:t>Motto: </a:t>
            </a:r>
            <a:r>
              <a:rPr kumimoji="0" lang="en-US" altLang="en-US" sz="1600"/>
              <a:t>Ask them what time it is, and they will build you a clock</a:t>
            </a:r>
          </a:p>
          <a:p>
            <a:pPr lvl="1">
              <a:buFont typeface="Monotype Sorts" pitchFamily="2" charset="2"/>
              <a:buNone/>
            </a:pPr>
            <a:r>
              <a:rPr kumimoji="0" lang="en-US" altLang="en-US" sz="1600"/>
              <a:t>		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219200" y="129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66FF"/>
                </a:solidFill>
              </a:rPr>
              <a:t>Generating Alternatives</a:t>
            </a:r>
          </a:p>
        </p:txBody>
      </p:sp>
      <p:pic>
        <p:nvPicPr>
          <p:cNvPr id="61454" name="Picture 14" descr="Sherlo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28600"/>
            <a:ext cx="1208087" cy="15240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147763" cy="1447800"/>
          </a:xfrm>
          <a:prstGeom prst="rect">
            <a:avLst/>
          </a:prstGeom>
          <a:noFill/>
          <a:ln w="76200" cap="sq" cmpd="tri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of Education…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r>
              <a:rPr lang="en-US" altLang="en-US"/>
              <a:t>Many questions and issues</a:t>
            </a:r>
          </a:p>
          <a:p>
            <a:r>
              <a:rPr lang="en-US" altLang="en-US"/>
              <a:t>Central question:</a:t>
            </a:r>
          </a:p>
          <a:p>
            <a:pPr lvl="1"/>
            <a:r>
              <a:rPr lang="en-US" altLang="en-US"/>
              <a:t>What can we do to </a:t>
            </a:r>
            <a:r>
              <a:rPr lang="en-US" altLang="en-US" b="1">
                <a:solidFill>
                  <a:srgbClr val="990000"/>
                </a:solidFill>
              </a:rPr>
              <a:t>improve</a:t>
            </a:r>
            <a:r>
              <a:rPr lang="en-US" altLang="en-US"/>
              <a:t> learning?</a:t>
            </a:r>
          </a:p>
          <a:p>
            <a:endParaRPr lang="en-US" altLang="en-US"/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452563" cy="2286000"/>
          </a:xfrm>
          <a:prstGeom prst="rect">
            <a:avLst/>
          </a:prstGeom>
          <a:noFill/>
          <a:ln w="76200" cap="sq" cmpd="tri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3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9933FF"/>
                </a:solidFill>
              </a:rPr>
              <a:t>Elvis Advises…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343400"/>
          </a:xfrm>
        </p:spPr>
        <p:txBody>
          <a:bodyPr/>
          <a:lstStyle/>
          <a:p>
            <a:r>
              <a:rPr lang="en-US" altLang="en-US"/>
              <a:t>What does Elvis have to tell us about the importance of </a:t>
            </a:r>
            <a:r>
              <a:rPr lang="en-US" altLang="en-US" b="1">
                <a:solidFill>
                  <a:srgbClr val="9933FF"/>
                </a:solidFill>
              </a:rPr>
              <a:t>relationships</a:t>
            </a:r>
            <a:r>
              <a:rPr lang="en-US" altLang="en-US"/>
              <a:t>? 	</a:t>
            </a:r>
          </a:p>
          <a:p>
            <a:pPr lvl="1"/>
            <a:r>
              <a:rPr lang="en-US" altLang="en-US"/>
              <a:t>What are the best ones?</a:t>
            </a:r>
          </a:p>
          <a:p>
            <a:pPr lvl="1"/>
            <a:r>
              <a:rPr lang="en-US" altLang="en-US"/>
              <a:t>Should they be acknowledged?</a:t>
            </a:r>
          </a:p>
        </p:txBody>
      </p:sp>
      <p:pic>
        <p:nvPicPr>
          <p:cNvPr id="92165" name="Picture 5" descr="Elvis Presley Poster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635125" cy="20574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altLang="en-US" sz="4000">
                <a:solidFill>
                  <a:srgbClr val="9933FF"/>
                </a:solidFill>
              </a:rPr>
              <a:t>Relationships…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495800"/>
          </a:xfrm>
        </p:spPr>
        <p:txBody>
          <a:bodyPr/>
          <a:lstStyle/>
          <a:p>
            <a:r>
              <a:rPr lang="en-US" altLang="en-US"/>
              <a:t>What does Elvis have to tell us about the importance of </a:t>
            </a:r>
            <a:r>
              <a:rPr lang="en-US" altLang="en-US" b="1">
                <a:solidFill>
                  <a:srgbClr val="9933FF"/>
                </a:solidFill>
              </a:rPr>
              <a:t>relationships</a:t>
            </a:r>
            <a:r>
              <a:rPr lang="en-US" altLang="en-US"/>
              <a:t>?	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71691" name="Picture 11" descr="elvis-presle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1528763" cy="22860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Tedd33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40" fill="hold"/>
                                        <p:tgtEl>
                                          <p:spTgt spid="716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rgbClr val="9933FF"/>
                </a:solidFill>
              </a:rPr>
              <a:t>Engagers</a:t>
            </a: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191000" cy="434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Feelings are the Key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Learning must be Fun!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Emotional; passionate; use feeling words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Hard time separating themselves from their work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Their work is a reflection of themselves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Not engage if they will not enjoy it enough to be worth the effort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Aura of Excitement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Enthusiastic; excitement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Fully immerse themselves in the learning once they engage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Seek and find joy in the learning process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Delight in new accomplishments</a:t>
            </a:r>
          </a:p>
          <a:p>
            <a:pPr lvl="1">
              <a:lnSpc>
                <a:spcPct val="80000"/>
              </a:lnSpc>
            </a:pPr>
            <a:r>
              <a:rPr lang="en-US" altLang="en-US" sz="1600"/>
              <a:t>Get bored quickly; so seek to avoid boredom</a:t>
            </a:r>
          </a:p>
          <a:p>
            <a:pPr lvl="1">
              <a:lnSpc>
                <a:spcPct val="80000"/>
              </a:lnSpc>
              <a:buFont typeface="Monotype Sorts" pitchFamily="2" charset="2"/>
              <a:buNone/>
            </a:pPr>
            <a:endParaRPr lang="en-US" altLang="en-US" sz="16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800600" y="2209800"/>
            <a:ext cx="403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en-US" sz="1600"/>
              <a:t>Means and Not the End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Learner must be actively engaged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Learning has to have meaning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Focus on meeting internal needs rather than external standards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Want teachers to focus on the learning rather than on the evaluation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Want involvement in learning based on their own individual interests</a:t>
            </a:r>
          </a:p>
          <a:p>
            <a:pPr>
              <a:lnSpc>
                <a:spcPct val="80000"/>
              </a:lnSpc>
            </a:pPr>
            <a:r>
              <a:rPr kumimoji="0" lang="en-US" altLang="en-US" sz="1600"/>
              <a:t>Relationships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Love group work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Want teachers have interest in them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Develop an emotional affinity with the teacher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Share accomplishments with others</a:t>
            </a:r>
          </a:p>
          <a:p>
            <a:pPr lvl="1">
              <a:lnSpc>
                <a:spcPct val="80000"/>
              </a:lnSpc>
            </a:pPr>
            <a:r>
              <a:rPr kumimoji="0" lang="en-US" altLang="en-US" sz="1600"/>
              <a:t>Use human resources</a:t>
            </a:r>
          </a:p>
          <a:p>
            <a:pPr>
              <a:lnSpc>
                <a:spcPct val="80000"/>
              </a:lnSpc>
            </a:pPr>
            <a:r>
              <a:rPr kumimoji="0" lang="en-US" altLang="en-US" sz="1600"/>
              <a:t>Motto: “It is FUN!!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219200" y="1295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9933FF"/>
                </a:solidFill>
              </a:rPr>
              <a:t>Building Relationships with Others</a:t>
            </a:r>
          </a:p>
        </p:txBody>
      </p:sp>
      <p:pic>
        <p:nvPicPr>
          <p:cNvPr id="70671" name="Picture 15" descr="j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914400" cy="16383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941388" cy="1685925"/>
          </a:xfrm>
          <a:prstGeom prst="rect">
            <a:avLst/>
          </a:prstGeom>
          <a:noFill/>
          <a:ln w="76200" cap="sq" cmpd="tri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77828"/>
          <p:cNvGrpSpPr>
            <a:grpSpLocks noChangeAspect="1"/>
          </p:cNvGrpSpPr>
          <p:nvPr/>
        </p:nvGrpSpPr>
        <p:grpSpPr bwMode="auto">
          <a:xfrm>
            <a:off x="728125" y="1469775"/>
            <a:ext cx="7274232" cy="4613046"/>
            <a:chOff x="2069" y="1474"/>
            <a:chExt cx="1622" cy="1087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604" y="1667"/>
              <a:ext cx="552" cy="552"/>
            </a:xfrm>
            <a:prstGeom prst="ellipse">
              <a:avLst/>
            </a:prstGeom>
            <a:solidFill>
              <a:srgbClr val="F1FD09">
                <a:alpha val="50000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2709" y="1474"/>
              <a:ext cx="3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Navigators</a:t>
              </a: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2804" y="1977"/>
              <a:ext cx="552" cy="552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3348" y="2423"/>
              <a:ext cx="3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Problem Solvers</a:t>
              </a: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2422" y="1981"/>
              <a:ext cx="552" cy="552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069" y="2423"/>
              <a:ext cx="34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Engagers</a:t>
              </a:r>
            </a:p>
          </p:txBody>
        </p:sp>
        <p:sp>
          <p:nvSpPr>
            <p:cNvPr id="11" name="Picture 12"/>
            <p:cNvSpPr>
              <a:spLocks noChangeAspect="1" noChangeArrowheads="1"/>
            </p:cNvSpPr>
            <p:nvPr/>
          </p:nvSpPr>
          <p:spPr bwMode="auto">
            <a:xfrm>
              <a:off x="2458" y="2054"/>
              <a:ext cx="49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6096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Symbol for Each Group..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49" y="2674320"/>
            <a:ext cx="655829" cy="785813"/>
          </a:xfrm>
          <a:prstGeom prst="rect">
            <a:avLst/>
          </a:prstGeom>
          <a:noFill/>
          <a:ln w="952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29" y="4484511"/>
            <a:ext cx="533400" cy="921926"/>
          </a:xfrm>
          <a:prstGeom prst="rect">
            <a:avLst/>
          </a:prstGeom>
          <a:noFill/>
          <a:ln w="952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61298"/>
            <a:ext cx="709912" cy="568352"/>
          </a:xfrm>
          <a:prstGeom prst="rect">
            <a:avLst/>
          </a:prstGeom>
          <a:noFill/>
          <a:ln w="12700" cap="sq" cmpd="dbl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7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the Value...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Learner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Metacognition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Depersonalizes learning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Personal insights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Teacher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Way to identify differences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Use instrument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Use characteristics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Preference for initiating learning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Okay to be wrong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Focus on observations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Compare to theory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Re-adjust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Elvis’ final words on why to use ATLAS…</a:t>
            </a:r>
          </a:p>
        </p:txBody>
      </p:sp>
      <p:pic>
        <p:nvPicPr>
          <p:cNvPr id="34821" name="Picture 5" descr="Elvis Presley -  Roger Marshutz">
            <a:hlinkClick r:id="rId4" tooltip="Elvis Presley&lt;br&gt;Roger  Marshutz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743200" cy="27432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Good350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8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ATLAS Works…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r>
              <a:rPr lang="en-US" altLang="en-US"/>
              <a:t>Based on extensive research</a:t>
            </a:r>
          </a:p>
          <a:p>
            <a:r>
              <a:rPr lang="en-US" altLang="en-US"/>
              <a:t>Builds on two ideas</a:t>
            </a:r>
          </a:p>
          <a:p>
            <a:pPr lvl="1"/>
            <a:r>
              <a:rPr lang="en-US" altLang="en-US"/>
              <a:t>Metacognition</a:t>
            </a:r>
          </a:p>
          <a:p>
            <a:pPr lvl="1"/>
            <a:r>
              <a:rPr lang="en-US" altLang="en-US"/>
              <a:t>Instrumented Learning</a:t>
            </a:r>
          </a:p>
        </p:txBody>
      </p:sp>
      <p:pic>
        <p:nvPicPr>
          <p:cNvPr id="103428" name="Picture 4" descr="Elvi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2133600" cy="21336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09600" y="1905000"/>
            <a:ext cx="624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Thinking about your thinking</a:t>
            </a:r>
          </a:p>
          <a:p>
            <a:r>
              <a:rPr lang="en-US" altLang="en-US"/>
              <a:t>Reflect on process you went through</a:t>
            </a:r>
          </a:p>
          <a:p>
            <a:pPr lvl="1"/>
            <a:r>
              <a:rPr lang="en-US" altLang="en-US"/>
              <a:t>Think about what you did</a:t>
            </a:r>
          </a:p>
          <a:p>
            <a:pPr lvl="1"/>
            <a:r>
              <a:rPr lang="en-US" altLang="en-US"/>
              <a:t>Self-consciously think about action</a:t>
            </a:r>
          </a:p>
          <a:p>
            <a:pPr lvl="1"/>
            <a:r>
              <a:rPr lang="en-US" altLang="en-US"/>
              <a:t>Plan new action</a:t>
            </a:r>
          </a:p>
          <a:p>
            <a:r>
              <a:rPr lang="en-US" altLang="en-US"/>
              <a:t>Thinking about how you </a:t>
            </a:r>
            <a:r>
              <a:rPr lang="en-US" altLang="en-US" b="1" i="1">
                <a:solidFill>
                  <a:srgbClr val="990000"/>
                </a:solidFill>
              </a:rPr>
              <a:t>learn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Metacognition…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55788" cy="2514600"/>
          </a:xfrm>
          <a:prstGeom prst="rect">
            <a:avLst/>
          </a:prstGeom>
          <a:noFill/>
          <a:ln w="76200" cap="sq" cmpd="tri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438400" cy="3657600"/>
          </a:xfrm>
          <a:prstGeom prst="rect">
            <a:avLst/>
          </a:prstGeom>
          <a:noFill/>
          <a:ln w="38100" cap="sq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7620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Instrumented Learning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657600" y="167640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/>
              <a:t>Instrument provides data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Discover preferences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Simplify complex issues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Foster self-awareness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Create common language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Appreciate differences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Feedback for individual or team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Instrument completed by: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Self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Others for 360̊ feedback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191000" y="12192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/>
              <a:t>Results presented in context of a particular model such as: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Behavior style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Learning preference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Personality type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Situational factors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Popular with: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Business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Military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971800" cy="3352800"/>
          </a:xfrm>
          <a:prstGeom prst="rect">
            <a:avLst/>
          </a:prstGeom>
          <a:noFill/>
          <a:ln w="381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Strategies…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810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990000"/>
                </a:solidFill>
              </a:rPr>
              <a:t>Metacognition:</a:t>
            </a:r>
            <a:r>
              <a:rPr lang="en-US" altLang="en-US" sz="2000"/>
              <a:t> Knowing about own learning process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Planning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Monitoring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Adjusting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990000"/>
                </a:solidFill>
              </a:rPr>
              <a:t>Metamotivation:</a:t>
            </a:r>
            <a:r>
              <a:rPr lang="en-US" altLang="en-US" sz="2000"/>
              <a:t> Awareness of what  energizes your learning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Attention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Reward/Enjoyment: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Confidence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990000"/>
                </a:solidFill>
              </a:rPr>
              <a:t>Memory:</a:t>
            </a:r>
            <a:r>
              <a:rPr lang="en-US" altLang="en-US" sz="2000"/>
              <a:t> The storage and retrieval of knowledge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Organization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Use of External Aids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Memory Application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76400"/>
            <a:ext cx="3810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990000"/>
                </a:solidFill>
              </a:rPr>
              <a:t>Critical Thinking:</a:t>
            </a:r>
            <a:r>
              <a:rPr lang="en-US" altLang="en-US" sz="2000"/>
              <a:t> Reflective thinking process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Testing Assumptions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Generating Alternatives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Conditional Acceptance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990000"/>
                </a:solidFill>
              </a:rPr>
              <a:t>Resource Management:</a:t>
            </a:r>
            <a:r>
              <a:rPr lang="en-US" altLang="en-US" sz="2000"/>
              <a:t> Ways to use resources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Identification of Resources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Critical Use of Resources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Use of Human Resources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676400" cy="1624013"/>
          </a:xfrm>
          <a:prstGeom prst="rect">
            <a:avLst/>
          </a:prstGeom>
          <a:noFill/>
          <a:ln w="76200" cap="sq" cmpd="tri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/>
          <a:lstStyle/>
          <a:p>
            <a:r>
              <a:rPr lang="en-US" altLang="en-US"/>
              <a:t>Will Rogers…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r>
              <a:rPr lang="en-US" altLang="en-US"/>
              <a:t>If advertisers spent the same amount of money on improving their products as they do on advertising,</a:t>
            </a:r>
          </a:p>
          <a:p>
            <a:r>
              <a:rPr lang="en-US" altLang="en-US"/>
              <a:t>Then they wouldn't have to advertise them.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71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616075" cy="2057400"/>
          </a:xfrm>
          <a:prstGeom prst="rect">
            <a:avLst/>
          </a:prstGeom>
          <a:noFill/>
          <a:ln w="76200" cap="sq" cmpd="tri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ATLAS Research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Programmatic line of inquiry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42 dissertations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Ways used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To better describe the groups in ATLAS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To test the instrument with groups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As auxiliary tool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Experimental format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Findings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Lack of demographic relationships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Clear description of groups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General distribution of groups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Association with image of organization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Helps learning</a:t>
            </a:r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057400" cy="2905125"/>
          </a:xfrm>
          <a:prstGeom prst="rect">
            <a:avLst/>
          </a:prstGeom>
          <a:noFill/>
          <a:ln w="76200" cap="sq" cmpd="tri">
            <a:solidFill>
              <a:srgbClr val="99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Learning…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Munday</a:t>
            </a:r>
            <a:r>
              <a:rPr lang="en-US" altLang="en-US" dirty="0" smtClean="0"/>
              <a:t> (Wendy), </a:t>
            </a:r>
            <a:r>
              <a:rPr lang="en-US" altLang="en-US" dirty="0" err="1" smtClean="0"/>
              <a:t>Munday</a:t>
            </a:r>
            <a:r>
              <a:rPr lang="en-US" altLang="en-US" dirty="0" smtClean="0"/>
              <a:t> (Don)…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Experimental studies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Tested academic gain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Both found significant academic gain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Focus groups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Metacognition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Know how to deal with their own characteristics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Understand others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Aware of more options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539875" cy="2286000"/>
          </a:xfrm>
          <a:prstGeom prst="rect">
            <a:avLst/>
          </a:prstGeom>
          <a:noFill/>
          <a:ln w="76200" cap="sq" cmpd="tri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6" name="Mond36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6" fill="hold"/>
                                        <p:tgtEl>
                                          <p:spTgt spid="116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elvis_presley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14388"/>
            <a:ext cx="6858000" cy="5229225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3" name="It's368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2" fill="hold"/>
                                        <p:tgtEl>
                                          <p:spTgt spid="95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 for…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810000" cy="388620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/>
              <a:t>Marketing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/>
              <a:t>Staff Development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/>
              <a:t>Programming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/>
              <a:t>Physical Layout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/>
              <a:t>Support Services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/>
              <a:t>Class Scheduling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114800" cy="4343400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rabicPeriod" startAt="7"/>
            </a:pPr>
            <a:r>
              <a:rPr lang="en-US" altLang="en-US"/>
              <a:t>Staffing</a:t>
            </a:r>
          </a:p>
          <a:p>
            <a:pPr marL="533400" indent="-533400">
              <a:buFont typeface="Monotype Sorts" pitchFamily="2" charset="2"/>
              <a:buAutoNum type="arabicPeriod" startAt="7"/>
            </a:pPr>
            <a:r>
              <a:rPr lang="en-US" altLang="en-US"/>
              <a:t>Scheduling</a:t>
            </a:r>
          </a:p>
          <a:p>
            <a:pPr marL="533400" indent="-533400">
              <a:buFont typeface="Monotype Sorts" pitchFamily="2" charset="2"/>
              <a:buAutoNum type="arabicPeriod" startAt="7"/>
            </a:pPr>
            <a:r>
              <a:rPr lang="en-US" altLang="en-US"/>
              <a:t>Budgeting</a:t>
            </a:r>
          </a:p>
          <a:p>
            <a:pPr marL="533400" indent="-533400">
              <a:buFont typeface="Monotype Sorts" pitchFamily="2" charset="2"/>
              <a:buAutoNum type="arabicPeriod" startAt="7"/>
            </a:pPr>
            <a:r>
              <a:rPr lang="en-US" altLang="en-US"/>
              <a:t>Institutional Research</a:t>
            </a:r>
          </a:p>
          <a:p>
            <a:pPr marL="533400" indent="-533400">
              <a:buFont typeface="Monotype Sorts" pitchFamily="2" charset="2"/>
              <a:buAutoNum type="arabicPeriod" startAt="7"/>
            </a:pPr>
            <a:r>
              <a:rPr lang="en-US" altLang="en-US"/>
              <a:t>Recognition Activities</a:t>
            </a:r>
          </a:p>
          <a:p>
            <a:pPr marL="533400" indent="-533400">
              <a:buFont typeface="Monotype Sorts" pitchFamily="2" charset="2"/>
              <a:buAutoNum type="arabicPeriod" startAt="7"/>
            </a:pPr>
            <a:r>
              <a:rPr lang="en-US" altLang="en-US"/>
              <a:t>Evaluation</a:t>
            </a:r>
          </a:p>
        </p:txBody>
      </p:sp>
      <p:pic>
        <p:nvPicPr>
          <p:cNvPr id="121861" name="Picture 5" descr="elvis_presley_on_st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393825" cy="1762125"/>
          </a:xfrm>
          <a:prstGeom prst="rect">
            <a:avLst/>
          </a:prstGeom>
          <a:noFill/>
          <a:ln w="76200" cmpd="tri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elvi375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" fill="hold"/>
                                        <p:tgtEl>
                                          <p:spTgt spid="1218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en-US"/>
              <a:t>Get ATLAS…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Online: </a:t>
            </a:r>
          </a:p>
          <a:p>
            <a:pPr lvl="1"/>
            <a:r>
              <a:rPr lang="en-US" altLang="en-US"/>
              <a:t>w w w.conti-creations.com/start.htm</a:t>
            </a:r>
          </a:p>
          <a:p>
            <a:r>
              <a:rPr lang="en-US" altLang="en-US"/>
              <a:t>Paper format</a:t>
            </a:r>
          </a:p>
          <a:p>
            <a:pPr lvl="1"/>
            <a:r>
              <a:rPr lang="en-US" altLang="en-US"/>
              <a:t>Original colored booklet</a:t>
            </a:r>
          </a:p>
          <a:p>
            <a:pPr lvl="1"/>
            <a:r>
              <a:rPr lang="en-US" altLang="en-US"/>
              <a:t>1-page folding copy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295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is Natural…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019800" cy="4343400"/>
          </a:xfrm>
        </p:spPr>
        <p:txBody>
          <a:bodyPr/>
          <a:lstStyle/>
          <a:p>
            <a:r>
              <a:rPr lang="en-US" altLang="en-US"/>
              <a:t>Learning is what makes humans superior</a:t>
            </a:r>
          </a:p>
          <a:p>
            <a:r>
              <a:rPr lang="en-US" altLang="en-US"/>
              <a:t>Occurs naturally</a:t>
            </a:r>
          </a:p>
          <a:p>
            <a:pPr lvl="1"/>
            <a:r>
              <a:rPr lang="en-US" altLang="en-US"/>
              <a:t>For children</a:t>
            </a:r>
          </a:p>
          <a:p>
            <a:pPr lvl="1"/>
            <a:r>
              <a:rPr lang="en-US" altLang="en-US"/>
              <a:t>In adulthood</a:t>
            </a:r>
          </a:p>
          <a:p>
            <a:r>
              <a:rPr lang="en-US" altLang="en-US"/>
              <a:t>Why do “schools” have trouble?</a:t>
            </a:r>
          </a:p>
          <a:p>
            <a:r>
              <a:rPr lang="en-US" altLang="en-US"/>
              <a:t>Why do we have trouble “facilitating” learning?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1752600" cy="1677988"/>
          </a:xfrm>
          <a:prstGeom prst="rect">
            <a:avLst/>
          </a:prstGeom>
          <a:noFill/>
          <a:ln w="57150" cap="sq" cmpd="thinThick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4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/>
          <a:lstStyle/>
          <a:p>
            <a:r>
              <a:rPr lang="en-US" altLang="en-US"/>
              <a:t>Thinking Differently…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543800" cy="4648200"/>
          </a:xfrm>
        </p:spPr>
        <p:txBody>
          <a:bodyPr/>
          <a:lstStyle/>
          <a:p>
            <a:r>
              <a:rPr lang="en-US" altLang="en-US"/>
              <a:t>Take the blinders off</a:t>
            </a:r>
          </a:p>
          <a:p>
            <a:r>
              <a:rPr lang="en-US" altLang="en-US"/>
              <a:t>Learning Principles</a:t>
            </a:r>
          </a:p>
          <a:p>
            <a:pPr lvl="1"/>
            <a:r>
              <a:rPr lang="en-US" altLang="en-US"/>
              <a:t>Not just for “teachers”</a:t>
            </a:r>
          </a:p>
          <a:p>
            <a:pPr lvl="1"/>
            <a:r>
              <a:rPr lang="en-US" altLang="en-US"/>
              <a:t>All partners in same enterprise</a:t>
            </a:r>
          </a:p>
          <a:p>
            <a:pPr lvl="1"/>
            <a:r>
              <a:rPr lang="en-US" altLang="en-US"/>
              <a:t>Just different roles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554163" cy="1600200"/>
          </a:xfrm>
          <a:prstGeom prst="rect">
            <a:avLst/>
          </a:prstGeom>
          <a:noFill/>
          <a:ln w="76200" cap="sq" cmpd="tri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Adult Learning Theory…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019800" cy="4114800"/>
          </a:xfrm>
          <a:noFill/>
          <a:ln/>
        </p:spPr>
        <p:txBody>
          <a:bodyPr/>
          <a:lstStyle/>
          <a:p>
            <a:r>
              <a:rPr lang="en-US" altLang="en-US" sz="2800"/>
              <a:t>Twin pillars</a:t>
            </a:r>
          </a:p>
          <a:p>
            <a:pPr lvl="1"/>
            <a:r>
              <a:rPr lang="en-US" altLang="en-US" sz="2400"/>
              <a:t>Andragogy</a:t>
            </a:r>
          </a:p>
          <a:p>
            <a:pPr lvl="1"/>
            <a:r>
              <a:rPr lang="en-US" altLang="en-US" sz="2400"/>
              <a:t>Self-Directed Learning</a:t>
            </a:r>
          </a:p>
          <a:p>
            <a:r>
              <a:rPr lang="en-US" altLang="en-US" sz="2800"/>
              <a:t>Learner-Centered</a:t>
            </a:r>
          </a:p>
          <a:p>
            <a:pPr lvl="1"/>
            <a:r>
              <a:rPr lang="en-US" altLang="en-US" sz="2400"/>
              <a:t>Meaning of experiences</a:t>
            </a:r>
          </a:p>
          <a:p>
            <a:pPr lvl="1"/>
            <a:r>
              <a:rPr lang="en-US" altLang="en-US" sz="2400"/>
              <a:t>Reflection</a:t>
            </a:r>
          </a:p>
          <a:p>
            <a:r>
              <a:rPr lang="en-US" altLang="en-US" sz="2800"/>
              <a:t>Focus on Individual Differences</a:t>
            </a:r>
          </a:p>
        </p:txBody>
      </p:sp>
      <p:pic>
        <p:nvPicPr>
          <p:cNvPr id="120836" name="Picture 4" descr="Malcolm Know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809750" cy="2414588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/>
              <a:t>Basic Principles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3810000" cy="4343400"/>
          </a:xfrm>
        </p:spPr>
        <p:txBody>
          <a:bodyPr/>
          <a:lstStyle/>
          <a:p>
            <a:r>
              <a:rPr lang="en-US" altLang="en-US"/>
              <a:t>Self-directed</a:t>
            </a:r>
          </a:p>
          <a:p>
            <a:pPr lvl="1"/>
            <a:r>
              <a:rPr lang="en-US" altLang="en-US"/>
              <a:t>Learning climate</a:t>
            </a:r>
          </a:p>
          <a:p>
            <a:pPr lvl="1"/>
            <a:r>
              <a:rPr lang="en-US" altLang="en-US"/>
              <a:t>Diagnosis of needs</a:t>
            </a:r>
          </a:p>
          <a:p>
            <a:pPr lvl="1"/>
            <a:r>
              <a:rPr lang="en-US" altLang="en-US"/>
              <a:t>Involvement in planning</a:t>
            </a:r>
          </a:p>
          <a:p>
            <a:r>
              <a:rPr lang="en-US" altLang="en-US"/>
              <a:t>Experience</a:t>
            </a:r>
          </a:p>
          <a:p>
            <a:pPr lvl="1"/>
            <a:r>
              <a:rPr lang="en-US" altLang="en-US"/>
              <a:t>Prior experiences</a:t>
            </a:r>
          </a:p>
          <a:p>
            <a:pPr lvl="1"/>
            <a:r>
              <a:rPr lang="en-US" altLang="en-US"/>
              <a:t>Practical application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3810000" cy="4343400"/>
          </a:xfrm>
        </p:spPr>
        <p:txBody>
          <a:bodyPr/>
          <a:lstStyle/>
          <a:p>
            <a:r>
              <a:rPr lang="en-US" altLang="en-US"/>
              <a:t>Readiness to learn</a:t>
            </a:r>
          </a:p>
          <a:p>
            <a:pPr lvl="1"/>
            <a:r>
              <a:rPr lang="en-US" altLang="en-US"/>
              <a:t>Related to social roles</a:t>
            </a:r>
          </a:p>
          <a:p>
            <a:r>
              <a:rPr lang="en-US" altLang="en-US"/>
              <a:t>Orientation to learn</a:t>
            </a:r>
          </a:p>
          <a:p>
            <a:pPr lvl="1"/>
            <a:r>
              <a:rPr lang="en-US" altLang="en-US"/>
              <a:t>Time perspective</a:t>
            </a:r>
          </a:p>
          <a:p>
            <a:pPr lvl="1"/>
            <a:r>
              <a:rPr lang="en-US" altLang="en-US"/>
              <a:t>Problem centered</a:t>
            </a:r>
          </a:p>
          <a:p>
            <a:r>
              <a:rPr lang="en-US" altLang="en-US"/>
              <a:t>Motivation is internal</a:t>
            </a:r>
          </a:p>
          <a:p>
            <a:r>
              <a:rPr lang="en-US" altLang="en-US"/>
              <a:t>Need to know why learning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371600" cy="1179513"/>
          </a:xfrm>
          <a:prstGeom prst="rect">
            <a:avLst/>
          </a:prstGeom>
          <a:noFill/>
          <a:ln w="76200" cap="sq" cmpd="tri">
            <a:solidFill>
              <a:srgbClr val="99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762000"/>
          </a:xfrm>
        </p:spPr>
        <p:txBody>
          <a:bodyPr/>
          <a:lstStyle/>
          <a:p>
            <a:r>
              <a:rPr lang="en-US" altLang="en-US"/>
              <a:t>Our Special Guest…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828800"/>
            <a:ext cx="7086600" cy="4038600"/>
          </a:xfrm>
        </p:spPr>
        <p:txBody>
          <a:bodyPr/>
          <a:lstStyle/>
          <a:p>
            <a:r>
              <a:rPr lang="en-US" altLang="en-US" sz="2800"/>
              <a:t>To help us understand individual differences</a:t>
            </a:r>
          </a:p>
          <a:p>
            <a:r>
              <a:rPr lang="en-US" altLang="en-US" sz="2800"/>
              <a:t>To provide insights for us…</a:t>
            </a:r>
            <a:endParaRPr lang="en-US" altLang="en-US" sz="2800">
              <a:solidFill>
                <a:srgbClr val="990000"/>
              </a:solidFill>
            </a:endParaRPr>
          </a:p>
          <a:p>
            <a:endParaRPr lang="en-US" altLang="en-US" sz="2800"/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562350" cy="1501775"/>
          </a:xfrm>
          <a:prstGeom prst="rect">
            <a:avLst/>
          </a:prstGeom>
          <a:noFill/>
          <a:ln w="38100" cap="sq" cmpd="dbl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7" name="elvi3008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977.3296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1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Shake Things Up…</a:t>
            </a:r>
            <a:endParaRPr lang="en-US" altLang="en-US" i="1">
              <a:solidFill>
                <a:srgbClr val="FF33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315200" cy="1676400"/>
          </a:xfrm>
        </p:spPr>
        <p:txBody>
          <a:bodyPr/>
          <a:lstStyle/>
          <a:p>
            <a:r>
              <a:rPr lang="en-US" altLang="en-US"/>
              <a:t>What happens when you find something you love?</a:t>
            </a:r>
          </a:p>
          <a:p>
            <a:pPr>
              <a:buFont typeface="Monotype Sorts" pitchFamily="2" charset="2"/>
              <a:buNone/>
            </a:pPr>
            <a:endParaRPr lang="en-US" altLang="en-US"/>
          </a:p>
        </p:txBody>
      </p:sp>
      <p:pic>
        <p:nvPicPr>
          <p:cNvPr id="98309" name="Picture 5" descr="Elvis Presley 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466975" cy="2971800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3" name="All 300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4" fill="hold"/>
                                        <p:tgtEl>
                                          <p:spTgt spid="98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oster Green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Foster Gre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ster Green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ter Green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ter Gree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Foster Green</Template>
  <TotalTime>1832</TotalTime>
  <Words>1166</Words>
  <Application>Microsoft Office PowerPoint</Application>
  <PresentationFormat>On-screen Show (4:3)</PresentationFormat>
  <Paragraphs>289</Paragraphs>
  <Slides>34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Foster Green</vt:lpstr>
      <vt:lpstr>Taking Care of Business:</vt:lpstr>
      <vt:lpstr>State of Education… </vt:lpstr>
      <vt:lpstr>Will Rogers…</vt:lpstr>
      <vt:lpstr>Learning is Natural…</vt:lpstr>
      <vt:lpstr>Thinking Differently…</vt:lpstr>
      <vt:lpstr>Adult Learning Theory…</vt:lpstr>
      <vt:lpstr>Basic Principles</vt:lpstr>
      <vt:lpstr>Our Special Guest…</vt:lpstr>
      <vt:lpstr>Let’s Shake Things Up…</vt:lpstr>
      <vt:lpstr>Elvis Advises…</vt:lpstr>
      <vt:lpstr>Individual Differences…</vt:lpstr>
      <vt:lpstr>ATLAS</vt:lpstr>
      <vt:lpstr>ATLAS has…</vt:lpstr>
      <vt:lpstr>Elvis Advises…</vt:lpstr>
      <vt:lpstr>Planning… </vt:lpstr>
      <vt:lpstr>Navigators</vt:lpstr>
      <vt:lpstr>Elvis Advises…</vt:lpstr>
      <vt:lpstr>Generating Alternatives…</vt:lpstr>
      <vt:lpstr>Problem Solvers</vt:lpstr>
      <vt:lpstr>Elvis Advises…</vt:lpstr>
      <vt:lpstr>Relationships…</vt:lpstr>
      <vt:lpstr>Engagers</vt:lpstr>
      <vt:lpstr>PowerPoint Presentation</vt:lpstr>
      <vt:lpstr>What’s the Value...</vt:lpstr>
      <vt:lpstr>Why ATLAS Works…</vt:lpstr>
      <vt:lpstr>PowerPoint Presentation</vt:lpstr>
      <vt:lpstr>PowerPoint Presentation</vt:lpstr>
      <vt:lpstr>PowerPoint Presentation</vt:lpstr>
      <vt:lpstr>Learning Strategies…</vt:lpstr>
      <vt:lpstr>ATLAS Research</vt:lpstr>
      <vt:lpstr>Relationship to Learning…</vt:lpstr>
      <vt:lpstr>PowerPoint Presentation</vt:lpstr>
      <vt:lpstr>Implications for…</vt:lpstr>
      <vt:lpstr>Get ATLAS…</vt:lpstr>
    </vt:vector>
  </TitlesOfParts>
  <Company>Learning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Philosophy: The E.L.V.I.S Model</dc:title>
  <dc:creator>Preferred Customer</dc:creator>
  <cp:lastModifiedBy>Gary J. Conti</cp:lastModifiedBy>
  <cp:revision>188</cp:revision>
  <dcterms:created xsi:type="dcterms:W3CDTF">2009-02-09T02:13:26Z</dcterms:created>
  <dcterms:modified xsi:type="dcterms:W3CDTF">2014-09-27T23:34:14Z</dcterms:modified>
</cp:coreProperties>
</file>